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94" r:id="rId5"/>
    <p:sldId id="293" r:id="rId6"/>
    <p:sldId id="296" r:id="rId7"/>
    <p:sldId id="298" r:id="rId8"/>
    <p:sldId id="299" r:id="rId9"/>
    <p:sldId id="300" r:id="rId10"/>
    <p:sldId id="301" r:id="rId11"/>
    <p:sldId id="302" r:id="rId12"/>
    <p:sldId id="265" r:id="rId13"/>
    <p:sldId id="286" r:id="rId14"/>
    <p:sldId id="288" r:id="rId15"/>
    <p:sldId id="289" r:id="rId16"/>
    <p:sldId id="290" r:id="rId17"/>
    <p:sldId id="291" r:id="rId18"/>
    <p:sldId id="281" r:id="rId19"/>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38" userDrawn="1">
          <p15:clr>
            <a:srgbClr val="A4A3A4"/>
          </p15:clr>
        </p15:guide>
        <p15:guide id="3" pos="515" userDrawn="1">
          <p15:clr>
            <a:srgbClr val="A4A3A4"/>
          </p15:clr>
        </p15:guide>
        <p15:guide id="4" pos="71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20" autoAdjust="0"/>
    <p:restoredTop sz="92866" autoAdjust="0"/>
  </p:normalViewPr>
  <p:slideViewPr>
    <p:cSldViewPr snapToGrid="0" showGuides="1">
      <p:cViewPr varScale="1">
        <p:scale>
          <a:sx n="44" d="100"/>
          <a:sy n="44" d="100"/>
        </p:scale>
        <p:origin x="2477" y="96"/>
      </p:cViewPr>
      <p:guideLst>
        <p:guide orient="horz" pos="2160"/>
        <p:guide pos="3838"/>
        <p:guide pos="515"/>
        <p:guide pos="7164"/>
      </p:guideLst>
    </p:cSldViewPr>
  </p:slideViewPr>
  <p:notesTextViewPr>
    <p:cViewPr>
      <p:scale>
        <a:sx n="50" d="100"/>
        <a:sy n="50" d="100"/>
      </p:scale>
      <p:origin x="0" y="0"/>
    </p:cViewPr>
  </p:notesTextViewPr>
  <p:sorterViewPr>
    <p:cViewPr>
      <p:scale>
        <a:sx n="66" d="100"/>
        <a:sy n="66" d="100"/>
      </p:scale>
      <p:origin x="0" y="-201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tags" Target="tags/tag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F3CA76-B799-4CDE-9068-35594054F5E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72012-16E0-4556-8392-F42A35F3BE0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亮亮图文旗舰店</a:t>
            </a:r>
            <a:endParaRPr lang="zh-CN" altLang="en-US" dirty="0"/>
          </a:p>
          <a:p>
            <a:r>
              <a:rPr lang="en-US" altLang="zh-CN" dirty="0"/>
              <a:t>https://liangliangtuwen.tmall.com</a:t>
            </a:r>
            <a:endParaRPr lang="en-US" altLang="zh-C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亮亮图文旗舰店</a:t>
            </a:r>
            <a:endParaRPr lang="zh-CN" altLang="en-US" dirty="0"/>
          </a:p>
          <a:p>
            <a:r>
              <a:rPr lang="en-US" altLang="zh-CN" dirty="0"/>
              <a:t>https://liangliangtuwen.tmall.com</a:t>
            </a:r>
            <a:endParaRPr lang="en-US" altLang="zh-C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A85244-8474-43F7-83A3-B98FF2C18C2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C54F68-C83E-4C64-8DA0-E0B44EF8E0F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3.jpe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3.jpeg"/><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7.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7000" b="-17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12561866" y="-185945"/>
            <a:ext cx="12192000" cy="6858000"/>
            <a:chOff x="-9441874" y="-1384720"/>
            <a:chExt cx="12192000" cy="6858000"/>
          </a:xfrm>
        </p:grpSpPr>
        <p:pic>
          <p:nvPicPr>
            <p:cNvPr id="1026" name="Picture 2" descr="http://pic.97uimg.com/back_pic/00/01/88/75/dab74c05ca1b40a8122bedf0e8ad055b.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44420"/>
            <a:stretch>
              <a:fillRect/>
            </a:stretch>
          </p:blipFill>
          <p:spPr bwMode="auto">
            <a:xfrm>
              <a:off x="-9441599" y="-1384719"/>
              <a:ext cx="1219145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9441874" y="-1384720"/>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p:nvSpPr>
        <p:spPr>
          <a:xfrm>
            <a:off x="3252652" y="2173931"/>
            <a:ext cx="8939348"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782210" y="2938825"/>
            <a:ext cx="5626628" cy="830997"/>
          </a:xfrm>
          <a:prstGeom prst="rect">
            <a:avLst/>
          </a:prstGeom>
          <a:noFill/>
        </p:spPr>
        <p:txBody>
          <a:bodyPr wrap="square" rtlCol="0">
            <a:spAutoFit/>
          </a:bodyPr>
          <a:lstStyle/>
          <a:p>
            <a:pPr algn="just"/>
            <a:r>
              <a:rPr lang="zh-CN" altLang="en-US" sz="4800" b="1" spc="300" dirty="0">
                <a:solidFill>
                  <a:schemeClr val="bg1"/>
                </a:solidFill>
              </a:rPr>
              <a:t>北京航空航天大学</a:t>
            </a:r>
            <a:endParaRPr lang="zh-CN" altLang="en-US" sz="4800" b="1" spc="300" dirty="0">
              <a:solidFill>
                <a:schemeClr val="bg1"/>
              </a:solidFill>
            </a:endParaRPr>
          </a:p>
        </p:txBody>
      </p:sp>
      <p:sp>
        <p:nvSpPr>
          <p:cNvPr id="11" name="文本框 10"/>
          <p:cNvSpPr txBox="1"/>
          <p:nvPr/>
        </p:nvSpPr>
        <p:spPr>
          <a:xfrm>
            <a:off x="6050915" y="4338955"/>
            <a:ext cx="2035810" cy="368300"/>
          </a:xfrm>
          <a:prstGeom prst="rect">
            <a:avLst/>
          </a:prstGeom>
          <a:noFill/>
        </p:spPr>
        <p:txBody>
          <a:bodyPr wrap="square" rtlCol="0">
            <a:spAutoFit/>
          </a:bodyPr>
          <a:lstStyle/>
          <a:p>
            <a:r>
              <a:rPr lang="zh-CN" altLang="en-US" b="1" dirty="0">
                <a:solidFill>
                  <a:schemeClr val="bg1"/>
                </a:solidFill>
              </a:rPr>
              <a:t>答辩组：</a:t>
            </a:r>
            <a:r>
              <a:rPr lang="en-US" altLang="zh-CN" b="1" dirty="0">
                <a:solidFill>
                  <a:schemeClr val="bg1"/>
                </a:solidFill>
              </a:rPr>
              <a:t>G233</a:t>
            </a:r>
            <a:endParaRPr lang="en-US" altLang="zh-CN" b="1" dirty="0">
              <a:solidFill>
                <a:schemeClr val="bg1"/>
              </a:solidFill>
            </a:endParaRPr>
          </a:p>
        </p:txBody>
      </p:sp>
      <p:sp>
        <p:nvSpPr>
          <p:cNvPr id="12" name="文本框 11"/>
          <p:cNvSpPr txBox="1"/>
          <p:nvPr/>
        </p:nvSpPr>
        <p:spPr>
          <a:xfrm>
            <a:off x="7916763" y="4312179"/>
            <a:ext cx="2016792" cy="1476375"/>
          </a:xfrm>
          <a:prstGeom prst="rect">
            <a:avLst/>
          </a:prstGeom>
          <a:noFill/>
        </p:spPr>
        <p:txBody>
          <a:bodyPr wrap="square" rtlCol="0">
            <a:spAutoFit/>
          </a:bodyPr>
          <a:lstStyle/>
          <a:p>
            <a:r>
              <a:rPr lang="zh-CN" altLang="en-US" b="1" dirty="0">
                <a:solidFill>
                  <a:schemeClr val="bg1"/>
                </a:solidFill>
              </a:rPr>
              <a:t>组员：</a:t>
            </a:r>
            <a:r>
              <a:rPr lang="en-US" altLang="zh-CN" b="1" dirty="0">
                <a:solidFill>
                  <a:schemeClr val="bg1"/>
                </a:solidFill>
              </a:rPr>
              <a:t>	</a:t>
            </a:r>
            <a:r>
              <a:rPr lang="zh-CN" altLang="en-US" b="1" dirty="0">
                <a:solidFill>
                  <a:schemeClr val="bg1"/>
                </a:solidFill>
              </a:rPr>
              <a:t>李思睿</a:t>
            </a:r>
            <a:endParaRPr lang="zh-CN" altLang="en-US" b="1" dirty="0">
              <a:solidFill>
                <a:schemeClr val="bg1"/>
              </a:solidFill>
            </a:endParaRPr>
          </a:p>
          <a:p>
            <a:pPr marL="457200" lvl="1" indent="457200"/>
            <a:r>
              <a:rPr lang="zh-CN" altLang="en-US" b="1" dirty="0">
                <a:solidFill>
                  <a:schemeClr val="bg1"/>
                </a:solidFill>
              </a:rPr>
              <a:t>关凯文</a:t>
            </a:r>
            <a:endParaRPr lang="zh-CN" altLang="en-US" b="1" dirty="0">
              <a:solidFill>
                <a:schemeClr val="bg1"/>
              </a:solidFill>
            </a:endParaRPr>
          </a:p>
          <a:p>
            <a:pPr marL="457200" lvl="1" indent="457200"/>
            <a:r>
              <a:rPr lang="zh-CN" altLang="en-US" b="1" dirty="0">
                <a:solidFill>
                  <a:schemeClr val="bg1"/>
                </a:solidFill>
              </a:rPr>
              <a:t>杨</a:t>
            </a:r>
            <a:r>
              <a:rPr lang="en-US" altLang="zh-CN" b="1" dirty="0">
                <a:solidFill>
                  <a:schemeClr val="bg1"/>
                </a:solidFill>
              </a:rPr>
              <a:t>   </a:t>
            </a:r>
            <a:r>
              <a:rPr lang="zh-CN" altLang="en-US" b="1" dirty="0">
                <a:solidFill>
                  <a:schemeClr val="bg1"/>
                </a:solidFill>
              </a:rPr>
              <a:t>绎</a:t>
            </a:r>
            <a:endParaRPr lang="zh-CN" altLang="en-US" b="1" dirty="0">
              <a:solidFill>
                <a:schemeClr val="bg1"/>
              </a:solidFill>
            </a:endParaRPr>
          </a:p>
          <a:p>
            <a:pPr marL="457200" lvl="1" indent="457200"/>
            <a:r>
              <a:rPr lang="zh-CN" altLang="en-US" b="1" dirty="0">
                <a:solidFill>
                  <a:schemeClr val="bg1"/>
                </a:solidFill>
              </a:rPr>
              <a:t>陈昊旸</a:t>
            </a:r>
            <a:endParaRPr lang="zh-CN" altLang="en-US" b="1" dirty="0">
              <a:solidFill>
                <a:schemeClr val="bg1"/>
              </a:solidFill>
            </a:endParaRPr>
          </a:p>
          <a:p>
            <a:pPr marL="457200" lvl="1" indent="457200"/>
            <a:r>
              <a:rPr lang="zh-CN" altLang="en-US" b="1" dirty="0">
                <a:solidFill>
                  <a:schemeClr val="bg1"/>
                </a:solidFill>
              </a:rPr>
              <a:t>黄逸菲</a:t>
            </a:r>
            <a:endParaRPr lang="zh-CN" altLang="en-US" b="1" dirty="0">
              <a:solidFill>
                <a:schemeClr val="bg1"/>
              </a:solidFill>
            </a:endParaRPr>
          </a:p>
        </p:txBody>
      </p:sp>
      <p:pic>
        <p:nvPicPr>
          <p:cNvPr id="19" name="Jewel - Simple Gifts">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cstate="print"/>
          <a:stretch>
            <a:fillRect/>
          </a:stretch>
        </p:blipFill>
        <p:spPr>
          <a:xfrm>
            <a:off x="0" y="-1211826"/>
            <a:ext cx="609600" cy="609600"/>
          </a:xfrm>
          <a:prstGeom prst="rect">
            <a:avLst/>
          </a:prstGeom>
        </p:spPr>
      </p:pic>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9451" y="2662728"/>
            <a:ext cx="1399822" cy="1399822"/>
          </a:xfrm>
          <a:prstGeom prst="rect">
            <a:avLst/>
          </a:prstGeom>
        </p:spPr>
      </p:pic>
    </p:spTree>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9"/>
                                        </p:tgtEl>
                                      </p:cBhvr>
                                    </p:cmd>
                                  </p:childTnLst>
                                </p:cTn>
                              </p:par>
                              <p:par>
                                <p:cTn id="7" presetID="22" presetClass="entr" presetSubtype="8"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wipe(left)">
                                      <p:cBhvr>
                                        <p:cTn id="9" dur="500"/>
                                        <p:tgtEl>
                                          <p:spTgt spid="4"/>
                                        </p:tgtEl>
                                      </p:cBhvr>
                                    </p:animEffect>
                                  </p:childTnLst>
                                </p:cTn>
                              </p:par>
                              <p:par>
                                <p:cTn id="10" presetID="12" presetClass="entr" presetSubtype="1" fill="hold" grpId="0" nodeType="withEffect">
                                  <p:stCondLst>
                                    <p:cond delay="110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down)">
                                      <p:cBhvr>
                                        <p:cTn id="13" dur="500"/>
                                        <p:tgtEl>
                                          <p:spTgt spid="5"/>
                                        </p:tgtEl>
                                      </p:cBhvr>
                                    </p:animEffect>
                                  </p:childTnLst>
                                </p:cTn>
                              </p:par>
                              <p:par>
                                <p:cTn id="14" presetID="22" presetClass="entr" presetSubtype="1" fill="hold" grpId="0" nodeType="withEffect">
                                  <p:stCondLst>
                                    <p:cond delay="1500"/>
                                  </p:stCondLst>
                                  <p:childTnLst>
                                    <p:set>
                                      <p:cBhvr>
                                        <p:cTn id="15" dur="1" fill="hold">
                                          <p:stCondLst>
                                            <p:cond delay="0"/>
                                          </p:stCondLst>
                                        </p:cTn>
                                        <p:tgtEl>
                                          <p:spTgt spid="11"/>
                                        </p:tgtEl>
                                        <p:attrNameLst>
                                          <p:attrName>style.visibility</p:attrName>
                                        </p:attrNameLst>
                                      </p:cBhvr>
                                      <p:to>
                                        <p:strVal val="visible"/>
                                      </p:to>
                                    </p:set>
                                    <p:animEffect transition="in" filter="wipe(up)">
                                      <p:cBhvr>
                                        <p:cTn id="16" dur="500"/>
                                        <p:tgtEl>
                                          <p:spTgt spid="11"/>
                                        </p:tgtEl>
                                      </p:cBhvr>
                                    </p:animEffect>
                                  </p:childTnLst>
                                </p:cTn>
                              </p:par>
                              <p:par>
                                <p:cTn id="17" presetID="22" presetClass="entr" presetSubtype="1" fill="hold" grpId="0" nodeType="withEffect">
                                  <p:stCondLst>
                                    <p:cond delay="180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0" repeatCount="indefinite" fill="hold" display="0">
                  <p:stCondLst>
                    <p:cond delay="indefinite"/>
                  </p:stCondLst>
                  <p:endCondLst>
                    <p:cond evt="onStopAudio" delay="0">
                      <p:tgtEl>
                        <p:sldTgt/>
                      </p:tgtEl>
                    </p:cond>
                  </p:endCondLst>
                </p:cTn>
                <p:tgtEl>
                  <p:spTgt spid="19"/>
                </p:tgtEl>
              </p:cMediaNode>
            </p:audio>
          </p:childTnLst>
        </p:cTn>
      </p:par>
    </p:tnLst>
    <p:bldLst>
      <p:bldP spid="4" grpId="0" animBg="1"/>
      <p:bldP spid="5" grpId="0"/>
      <p:bldP spid="11"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45" y="219693"/>
            <a:ext cx="1794867"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Arial" panose="020B0604020202020204" pitchFamily="34" charset="0"/>
                <a:cs typeface="Arial" panose="020B0604020202020204" pitchFamily="34" charset="0"/>
              </a:rPr>
              <a:t>Agent</a:t>
            </a:r>
            <a:endParaRPr lang="en-US" altLang="zh-CN" sz="2800" b="1" spc="3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r>
              <a:rPr lang="en-US" altLang="zh-CN" sz="2000" dirty="0">
                <a:solidFill>
                  <a:schemeClr val="tx1">
                    <a:lumMod val="75000"/>
                    <a:lumOff val="25000"/>
                  </a:schemeClr>
                </a:solidFill>
                <a:uFillTx/>
                <a:latin typeface="Arial" panose="020B0604020202020204" pitchFamily="34" charset="0"/>
              </a:rPr>
              <a:t>Agent</a:t>
            </a:r>
            <a:r>
              <a:rPr lang="zh-CN" altLang="en-US" sz="2000" dirty="0">
                <a:solidFill>
                  <a:schemeClr val="tx1">
                    <a:lumMod val="75000"/>
                    <a:lumOff val="25000"/>
                  </a:schemeClr>
                </a:solidFill>
                <a:uFillTx/>
                <a:latin typeface="Arial" panose="020B0604020202020204" pitchFamily="34" charset="0"/>
              </a:rPr>
              <a:t>，也称智能体，在架构上通常由三部分组成：</a:t>
            </a:r>
            <a:endParaRPr lang="zh-CN" altLang="en-US" sz="2000" dirty="0">
              <a:solidFill>
                <a:schemeClr val="tx1">
                  <a:lumMod val="75000"/>
                  <a:lumOff val="25000"/>
                </a:schemeClr>
              </a:solidFill>
              <a:uFillTx/>
              <a:latin typeface="Arial" panose="020B0604020202020204" pitchFamily="34" charset="0"/>
            </a:endParaRPr>
          </a:p>
          <a:p>
            <a:pPr algn="l">
              <a:lnSpc>
                <a:spcPct val="130000"/>
              </a:lnSpc>
            </a:pPr>
            <a:endParaRPr lang="zh-CN" altLang="en-US" sz="2000" dirty="0">
              <a:solidFill>
                <a:schemeClr val="tx1">
                  <a:lumMod val="75000"/>
                  <a:lumOff val="25000"/>
                </a:schemeClr>
              </a:solidFill>
              <a:uFillTx/>
              <a:latin typeface="Arial" panose="020B0604020202020204" pitchFamily="34" charset="0"/>
            </a:endParaRPr>
          </a:p>
          <a:p>
            <a:pPr algn="ctr">
              <a:lnSpc>
                <a:spcPct val="130000"/>
              </a:lnSpc>
            </a:pPr>
            <a:r>
              <a:rPr lang="en-US" altLang="zh-CN" sz="2000" dirty="0">
                <a:solidFill>
                  <a:schemeClr val="tx1">
                    <a:lumMod val="75000"/>
                    <a:lumOff val="25000"/>
                  </a:schemeClr>
                </a:solidFill>
                <a:uFillTx/>
                <a:latin typeface="Arial" panose="020B0604020202020204" pitchFamily="34" charset="0"/>
              </a:rPr>
              <a:t>LLM - Tool - Orchestrater</a:t>
            </a:r>
            <a:endParaRPr lang="en-US" altLang="zh-CN" sz="2000" dirty="0">
              <a:solidFill>
                <a:schemeClr val="tx1">
                  <a:lumMod val="75000"/>
                  <a:lumOff val="25000"/>
                </a:schemeClr>
              </a:solidFill>
              <a:uFillTx/>
              <a:latin typeface="Arial" panose="020B0604020202020204" pitchFamily="34" charset="0"/>
            </a:endParaRPr>
          </a:p>
          <a:p>
            <a:pPr algn="ctr">
              <a:lnSpc>
                <a:spcPct val="130000"/>
              </a:lnSpc>
            </a:pPr>
            <a:endParaRPr lang="en-US" altLang="zh-CN" sz="2000" dirty="0">
              <a:solidFill>
                <a:schemeClr val="tx1">
                  <a:lumMod val="75000"/>
                  <a:lumOff val="25000"/>
                </a:schemeClr>
              </a:solidFill>
              <a:uFillTx/>
              <a:latin typeface="Arial" panose="020B0604020202020204" pitchFamily="34" charset="0"/>
            </a:endParaRPr>
          </a:p>
          <a:p>
            <a:pPr marL="457200" indent="-457200" algn="l">
              <a:lnSpc>
                <a:spcPct val="130000"/>
              </a:lnSpc>
              <a:buClr>
                <a:srgbClr val="059199"/>
              </a:buClr>
              <a:buFont typeface="Wingdings" panose="05000000000000000000" charset="0"/>
              <a:buChar char="l"/>
            </a:pPr>
            <a:r>
              <a:rPr lang="en-US" altLang="zh-CN" sz="2000" dirty="0">
                <a:solidFill>
                  <a:schemeClr val="tx1">
                    <a:lumMod val="75000"/>
                    <a:lumOff val="25000"/>
                  </a:schemeClr>
                </a:solidFill>
                <a:uFillTx/>
                <a:latin typeface="Arial" panose="020B0604020202020204" pitchFamily="34" charset="0"/>
              </a:rPr>
              <a:t>LLM</a:t>
            </a:r>
            <a:r>
              <a:rPr lang="zh-CN" altLang="en-US" sz="2000" dirty="0">
                <a:solidFill>
                  <a:schemeClr val="tx1">
                    <a:lumMod val="75000"/>
                    <a:lumOff val="25000"/>
                  </a:schemeClr>
                </a:solidFill>
                <a:uFillTx/>
                <a:latin typeface="Arial" panose="020B0604020202020204" pitchFamily="34" charset="0"/>
              </a:rPr>
              <a:t>：大语言模型。根据应用场景，可选择大型思考模型（如</a:t>
            </a:r>
            <a:r>
              <a:rPr lang="en-US" altLang="zh-CN" sz="2000" dirty="0">
                <a:solidFill>
                  <a:schemeClr val="tx1">
                    <a:lumMod val="75000"/>
                    <a:lumOff val="25000"/>
                  </a:schemeClr>
                </a:solidFill>
                <a:uFillTx/>
                <a:latin typeface="Arial" panose="020B0604020202020204" pitchFamily="34" charset="0"/>
              </a:rPr>
              <a:t>deepseekR1, O4-mini-high, Qwen max)</a:t>
            </a:r>
            <a:r>
              <a:rPr lang="zh-CN" altLang="en-US" sz="2000" dirty="0">
                <a:solidFill>
                  <a:schemeClr val="tx1">
                    <a:lumMod val="75000"/>
                    <a:lumOff val="25000"/>
                  </a:schemeClr>
                </a:solidFill>
                <a:uFillTx/>
                <a:latin typeface="Arial" panose="020B0604020202020204" pitchFamily="34" charset="0"/>
              </a:rPr>
              <a:t>，微调模型，小型模型。根据使用场景选择合适的模型，以致进行微调，可以平衡开销成本、开发成本、使用效果。</a:t>
            </a:r>
            <a:endParaRPr lang="zh-CN" altLang="en-US" sz="2000" dirty="0">
              <a:solidFill>
                <a:schemeClr val="tx1">
                  <a:lumMod val="75000"/>
                  <a:lumOff val="25000"/>
                </a:schemeClr>
              </a:solidFill>
              <a:uFillTx/>
              <a:latin typeface="Arial" panose="020B0604020202020204" pitchFamily="34" charset="0"/>
            </a:endParaRPr>
          </a:p>
          <a:p>
            <a:pPr marL="457200" indent="-457200" algn="l">
              <a:lnSpc>
                <a:spcPct val="130000"/>
              </a:lnSpc>
              <a:buClr>
                <a:srgbClr val="059199"/>
              </a:buClr>
              <a:buFont typeface="Wingdings" panose="05000000000000000000" charset="0"/>
              <a:buChar char="l"/>
            </a:pPr>
            <a:r>
              <a:rPr lang="en-US" altLang="zh-CN" sz="2000" dirty="0">
                <a:solidFill>
                  <a:schemeClr val="tx1">
                    <a:lumMod val="75000"/>
                    <a:lumOff val="25000"/>
                  </a:schemeClr>
                </a:solidFill>
                <a:uFillTx/>
                <a:latin typeface="Arial" panose="020B0604020202020204" pitchFamily="34" charset="0"/>
              </a:rPr>
              <a:t>Tool</a:t>
            </a:r>
            <a:r>
              <a:rPr lang="zh-CN" altLang="en-US" sz="2000" dirty="0">
                <a:solidFill>
                  <a:schemeClr val="tx1">
                    <a:lumMod val="75000"/>
                    <a:lumOff val="25000"/>
                  </a:schemeClr>
                </a:solidFill>
                <a:uFillTx/>
                <a:latin typeface="Arial" panose="020B0604020202020204" pitchFamily="34" charset="0"/>
              </a:rPr>
              <a:t>：框架工具，包括</a:t>
            </a:r>
            <a:r>
              <a:rPr lang="en-US" altLang="zh-CN" sz="2000" dirty="0">
                <a:solidFill>
                  <a:schemeClr val="tx1">
                    <a:lumMod val="75000"/>
                    <a:lumOff val="25000"/>
                  </a:schemeClr>
                </a:solidFill>
                <a:uFillTx/>
                <a:latin typeface="Arial" panose="020B0604020202020204" pitchFamily="34" charset="0"/>
              </a:rPr>
              <a:t>Tool</a:t>
            </a:r>
            <a:r>
              <a:rPr lang="zh-CN" altLang="en-US" sz="2000" dirty="0">
                <a:solidFill>
                  <a:schemeClr val="tx1">
                    <a:lumMod val="75000"/>
                    <a:lumOff val="25000"/>
                  </a:schemeClr>
                </a:solidFill>
                <a:uFillTx/>
                <a:latin typeface="Arial" panose="020B0604020202020204" pitchFamily="34" charset="0"/>
              </a:rPr>
              <a:t>工具和</a:t>
            </a:r>
            <a:r>
              <a:rPr lang="en-US" altLang="zh-CN" sz="2000" dirty="0">
                <a:solidFill>
                  <a:schemeClr val="tx1">
                    <a:lumMod val="75000"/>
                    <a:lumOff val="25000"/>
                  </a:schemeClr>
                </a:solidFill>
                <a:uFillTx/>
                <a:latin typeface="Arial" panose="020B0604020202020204" pitchFamily="34" charset="0"/>
              </a:rPr>
              <a:t>Protocol</a:t>
            </a:r>
            <a:r>
              <a:rPr lang="zh-CN" altLang="en-US" sz="2000" dirty="0">
                <a:solidFill>
                  <a:schemeClr val="tx1">
                    <a:lumMod val="75000"/>
                    <a:lumOff val="25000"/>
                  </a:schemeClr>
                </a:solidFill>
                <a:uFillTx/>
                <a:latin typeface="Arial" panose="020B0604020202020204" pitchFamily="34" charset="0"/>
              </a:rPr>
              <a:t>协议。框架工具的意义在于将</a:t>
            </a:r>
            <a:r>
              <a:rPr lang="en-US" altLang="zh-CN" sz="2000" dirty="0">
                <a:solidFill>
                  <a:schemeClr val="tx1">
                    <a:lumMod val="75000"/>
                    <a:lumOff val="25000"/>
                  </a:schemeClr>
                </a:solidFill>
                <a:uFillTx/>
                <a:latin typeface="Arial" panose="020B0604020202020204" pitchFamily="34" charset="0"/>
              </a:rPr>
              <a:t>LLM</a:t>
            </a:r>
            <a:r>
              <a:rPr lang="zh-CN" altLang="en-US" sz="2000" dirty="0">
                <a:solidFill>
                  <a:schemeClr val="tx1">
                    <a:lumMod val="75000"/>
                    <a:lumOff val="25000"/>
                  </a:schemeClr>
                </a:solidFill>
                <a:uFillTx/>
                <a:latin typeface="Arial" panose="020B0604020202020204" pitchFamily="34" charset="0"/>
              </a:rPr>
              <a:t>嵌入一个具有明确任务、明确输入输出的工作流中，增强</a:t>
            </a:r>
            <a:r>
              <a:rPr lang="en-US" altLang="zh-CN" sz="2000" dirty="0">
                <a:solidFill>
                  <a:schemeClr val="tx1">
                    <a:lumMod val="75000"/>
                    <a:lumOff val="25000"/>
                  </a:schemeClr>
                </a:solidFill>
                <a:uFillTx/>
                <a:latin typeface="Arial" panose="020B0604020202020204" pitchFamily="34" charset="0"/>
              </a:rPr>
              <a:t>LLM</a:t>
            </a:r>
            <a:r>
              <a:rPr lang="zh-CN" altLang="en-US" sz="2000" dirty="0">
                <a:solidFill>
                  <a:schemeClr val="tx1">
                    <a:lumMod val="75000"/>
                    <a:lumOff val="25000"/>
                  </a:schemeClr>
                </a:solidFill>
                <a:uFillTx/>
                <a:latin typeface="Arial" panose="020B0604020202020204" pitchFamily="34" charset="0"/>
              </a:rPr>
              <a:t>在特定任务中的信息检索、分析、执行能力。更重要的是，工作流可以确保输出符合某些限制、确保输出质量，这作为现实工具使用和商业化应用中特别重要</a:t>
            </a:r>
            <a:endParaRPr lang="zh-CN" altLang="en-US" sz="2000" dirty="0">
              <a:solidFill>
                <a:schemeClr val="tx1">
                  <a:lumMod val="75000"/>
                  <a:lumOff val="25000"/>
                </a:schemeClr>
              </a:solidFill>
              <a:uFillTx/>
              <a:latin typeface="Arial" panose="020B0604020202020204" pitchFamily="34" charset="0"/>
            </a:endParaRPr>
          </a:p>
          <a:p>
            <a:pPr marL="457200" indent="-457200" algn="l">
              <a:lnSpc>
                <a:spcPct val="130000"/>
              </a:lnSpc>
              <a:buClr>
                <a:srgbClr val="059199"/>
              </a:buClr>
              <a:buFont typeface="Wingdings" panose="05000000000000000000" charset="0"/>
              <a:buChar char="l"/>
            </a:pPr>
            <a:r>
              <a:rPr lang="en-US" altLang="zh-CN" sz="2000" dirty="0">
                <a:solidFill>
                  <a:schemeClr val="tx1">
                    <a:lumMod val="75000"/>
                    <a:lumOff val="25000"/>
                  </a:schemeClr>
                </a:solidFill>
                <a:uFillTx/>
                <a:latin typeface="Arial" panose="020B0604020202020204" pitchFamily="34" charset="0"/>
              </a:rPr>
              <a:t>Orchestrater</a:t>
            </a:r>
            <a:r>
              <a:rPr lang="zh-CN" altLang="en-US" sz="2000" dirty="0">
                <a:solidFill>
                  <a:schemeClr val="tx1">
                    <a:lumMod val="75000"/>
                    <a:lumOff val="25000"/>
                  </a:schemeClr>
                </a:solidFill>
                <a:uFillTx/>
                <a:latin typeface="Arial" panose="020B0604020202020204" pitchFamily="34" charset="0"/>
              </a:rPr>
              <a:t>：前端与呈现，又称</a:t>
            </a:r>
            <a:r>
              <a:rPr lang="en-US" altLang="zh-CN" sz="2000" dirty="0">
                <a:solidFill>
                  <a:schemeClr val="tx1">
                    <a:lumMod val="75000"/>
                    <a:lumOff val="25000"/>
                  </a:schemeClr>
                </a:solidFill>
                <a:uFillTx/>
                <a:latin typeface="Arial" panose="020B0604020202020204" pitchFamily="34" charset="0"/>
              </a:rPr>
              <a:t>Interface</a:t>
            </a:r>
            <a:r>
              <a:rPr lang="zh-CN" altLang="en-US" sz="2000" dirty="0">
                <a:solidFill>
                  <a:schemeClr val="tx1">
                    <a:lumMod val="75000"/>
                    <a:lumOff val="25000"/>
                  </a:schemeClr>
                </a:solidFill>
                <a:uFillTx/>
                <a:latin typeface="Arial" panose="020B0604020202020204" pitchFamily="34" charset="0"/>
              </a:rPr>
              <a:t>。将具体的执行结果呈现给用户。该步主要涉及</a:t>
            </a:r>
            <a:r>
              <a:rPr lang="en-US" altLang="zh-CN" sz="2000" dirty="0">
                <a:solidFill>
                  <a:schemeClr val="tx1">
                    <a:lumMod val="75000"/>
                    <a:lumOff val="25000"/>
                  </a:schemeClr>
                </a:solidFill>
                <a:uFillTx/>
                <a:latin typeface="Arial" panose="020B0604020202020204" pitchFamily="34" charset="0"/>
              </a:rPr>
              <a:t>UX</a:t>
            </a:r>
            <a:r>
              <a:rPr lang="zh-CN" altLang="en-US" sz="2000" dirty="0">
                <a:solidFill>
                  <a:schemeClr val="tx1">
                    <a:lumMod val="75000"/>
                    <a:lumOff val="25000"/>
                  </a:schemeClr>
                </a:solidFill>
                <a:uFillTx/>
                <a:latin typeface="Arial" panose="020B0604020202020204" pitchFamily="34" charset="0"/>
              </a:rPr>
              <a:t>，在现实商业场景中研究较多（例如</a:t>
            </a:r>
            <a:r>
              <a:rPr lang="en-US" altLang="zh-CN" sz="2000" dirty="0">
                <a:solidFill>
                  <a:schemeClr val="tx1">
                    <a:lumMod val="75000"/>
                    <a:lumOff val="25000"/>
                  </a:schemeClr>
                </a:solidFill>
                <a:uFillTx/>
                <a:latin typeface="Arial" panose="020B0604020202020204" pitchFamily="34" charset="0"/>
              </a:rPr>
              <a:t>LLM</a:t>
            </a:r>
            <a:r>
              <a:rPr lang="zh-CN" altLang="en-US" sz="2000" dirty="0">
                <a:solidFill>
                  <a:schemeClr val="tx1">
                    <a:lumMod val="75000"/>
                    <a:lumOff val="25000"/>
                  </a:schemeClr>
                </a:solidFill>
                <a:uFillTx/>
                <a:latin typeface="Arial" panose="020B0604020202020204" pitchFamily="34" charset="0"/>
              </a:rPr>
              <a:t>输出可理解分析）。</a:t>
            </a:r>
            <a:endParaRPr lang="zh-CN" altLang="en-US" sz="2000" dirty="0">
              <a:solidFill>
                <a:schemeClr val="tx1">
                  <a:lumMod val="75000"/>
                  <a:lumOff val="25000"/>
                </a:schemeClr>
              </a:solidFill>
              <a:uFillTx/>
              <a:latin typeface="Arial" panose="020B0604020202020204" pitchFamily="34" charset="0"/>
            </a:endParaRPr>
          </a:p>
        </p:txBody>
      </p:sp>
      <p:sp>
        <p:nvSpPr>
          <p:cNvPr id="10" name="文本框 9"/>
          <p:cNvSpPr txBox="1"/>
          <p:nvPr/>
        </p:nvSpPr>
        <p:spPr>
          <a:xfrm>
            <a:off x="321945" y="6330315"/>
            <a:ext cx="11869420" cy="245110"/>
          </a:xfrm>
          <a:prstGeom prst="rect">
            <a:avLst/>
          </a:prstGeom>
        </p:spPr>
        <p:txBody>
          <a:bodyPr wrap="square">
            <a:spAutoFit/>
          </a:bodyPr>
          <a:p>
            <a:pPr marL="0" indent="0" algn="l"/>
            <a:r>
              <a:rPr lang="en-US" altLang="zh-CN" sz="1000" b="0" i="0">
                <a:solidFill>
                  <a:srgbClr val="222222"/>
                </a:solidFill>
                <a:latin typeface="Arial" panose="020B0604020202020204"/>
                <a:ea typeface="Arial" panose="020B0604020202020204"/>
              </a:rPr>
              <a:t>[1] Durante, Zane, et al. "Agent ai: Surveying the horizons of multimodal interaction." </a:t>
            </a:r>
            <a:r>
              <a:rPr lang="en-US" altLang="zh-CN" sz="1000" b="0" i="1">
                <a:solidFill>
                  <a:srgbClr val="222222"/>
                </a:solidFill>
                <a:latin typeface="Arial" panose="020B0604020202020204"/>
                <a:ea typeface="Arial" panose="020B0604020202020204"/>
              </a:rPr>
              <a:t>arXiv preprint arXiv:2401.03568</a:t>
            </a:r>
            <a:r>
              <a:rPr lang="en-US" altLang="zh-CN" sz="1000" b="0" i="0">
                <a:solidFill>
                  <a:srgbClr val="222222"/>
                </a:solidFill>
                <a:latin typeface="Arial" panose="020B0604020202020204"/>
                <a:ea typeface="Arial" panose="020B0604020202020204"/>
              </a:rPr>
              <a:t> (2024). Cites 91 </a:t>
            </a:r>
            <a:endParaRPr lang="zh-CN" altLang="en-US" sz="1000" b="0" i="0">
              <a:solidFill>
                <a:srgbClr val="222222"/>
              </a:solidFill>
              <a:latin typeface="Arial" panose="020B0604020202020204"/>
              <a:ea typeface="Arial" panose="020B0604020202020204"/>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45" y="219693"/>
            <a:ext cx="1794867"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Helvetica" charset="0"/>
                <a:cs typeface="Helvetica" charset="0"/>
              </a:rPr>
              <a:t>Tool</a:t>
            </a:r>
            <a:endParaRPr lang="en-US" altLang="zh-CN" sz="2800" b="1" spc="300" dirty="0">
              <a:solidFill>
                <a:schemeClr val="tx1">
                  <a:lumMod val="75000"/>
                  <a:lumOff val="25000"/>
                </a:schemeClr>
              </a:solidFill>
              <a:latin typeface="Helvetica" charset="0"/>
              <a:cs typeface="Helvetica"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en-US" altLang="zh-CN" sz="2000" dirty="0">
              <a:solidFill>
                <a:schemeClr val="tx1">
                  <a:lumMod val="75000"/>
                  <a:lumOff val="25000"/>
                </a:schemeClr>
              </a:solidFill>
              <a:uFillTx/>
              <a:latin typeface="Helvetica" charset="0"/>
            </a:endParaRPr>
          </a:p>
          <a:p>
            <a:pPr algn="l">
              <a:lnSpc>
                <a:spcPct val="130000"/>
              </a:lnSpc>
            </a:pPr>
            <a:r>
              <a:rPr lang="zh-CN" altLang="en-US" sz="2000" dirty="0">
                <a:solidFill>
                  <a:schemeClr val="tx1">
                    <a:lumMod val="75000"/>
                    <a:lumOff val="25000"/>
                  </a:schemeClr>
                </a:solidFill>
                <a:uFillTx/>
                <a:latin typeface="Helvetica" charset="0"/>
              </a:rPr>
              <a:t>工具包含以下数个部分：</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en-US" altLang="zh-CN" sz="2000" dirty="0">
                <a:solidFill>
                  <a:schemeClr val="tx1">
                    <a:lumMod val="75000"/>
                    <a:lumOff val="25000"/>
                  </a:schemeClr>
                </a:solidFill>
                <a:uFillTx/>
                <a:latin typeface="Helvetica" charset="0"/>
                <a:sym typeface="+mn-ea"/>
              </a:rPr>
              <a:t>Workflow</a:t>
            </a:r>
            <a:r>
              <a:rPr lang="zh-CN" altLang="en-US" sz="2000" dirty="0">
                <a:solidFill>
                  <a:schemeClr val="tx1">
                    <a:lumMod val="75000"/>
                    <a:lumOff val="25000"/>
                  </a:schemeClr>
                </a:solidFill>
                <a:uFillTx/>
                <a:latin typeface="Helvetica" charset="0"/>
                <a:sym typeface="+mn-ea"/>
              </a:rPr>
              <a:t>：</a:t>
            </a:r>
            <a:r>
              <a:rPr lang="zh-CN" altLang="en-US" sz="2000" dirty="0">
                <a:solidFill>
                  <a:schemeClr val="tx1">
                    <a:lumMod val="75000"/>
                    <a:lumOff val="25000"/>
                  </a:schemeClr>
                </a:solidFill>
                <a:uFillTx/>
                <a:latin typeface="Helvetica" charset="0"/>
              </a:rPr>
              <a:t>构建工作流的框架。可以简单的</a:t>
            </a:r>
            <a:r>
              <a:rPr lang="en-US" altLang="zh-CN" sz="2000" dirty="0">
                <a:solidFill>
                  <a:schemeClr val="tx1">
                    <a:lumMod val="75000"/>
                    <a:lumOff val="25000"/>
                  </a:schemeClr>
                </a:solidFill>
                <a:uFillTx/>
                <a:latin typeface="Helvetica" charset="0"/>
              </a:rPr>
              <a:t>python</a:t>
            </a:r>
            <a:r>
              <a:rPr lang="zh-CN" altLang="en-US" sz="2000" dirty="0">
                <a:solidFill>
                  <a:schemeClr val="tx1">
                    <a:lumMod val="75000"/>
                    <a:lumOff val="25000"/>
                  </a:schemeClr>
                </a:solidFill>
                <a:uFillTx/>
                <a:latin typeface="Helvetica" charset="0"/>
              </a:rPr>
              <a:t>脚本，也可以使用</a:t>
            </a:r>
            <a:r>
              <a:rPr lang="en-US" altLang="zh-CN" sz="2000" dirty="0">
                <a:solidFill>
                  <a:schemeClr val="tx1">
                    <a:lumMod val="75000"/>
                    <a:lumOff val="25000"/>
                  </a:schemeClr>
                </a:solidFill>
                <a:uFillTx/>
                <a:latin typeface="Helvetica" charset="0"/>
              </a:rPr>
              <a:t>Langchain</a:t>
            </a:r>
            <a:r>
              <a:rPr lang="zh-CN" altLang="en-US" sz="2000" dirty="0">
                <a:solidFill>
                  <a:schemeClr val="tx1">
                    <a:lumMod val="75000"/>
                    <a:lumOff val="25000"/>
                  </a:schemeClr>
                </a:solidFill>
                <a:uFillTx/>
                <a:latin typeface="Helvetica" charset="0"/>
              </a:rPr>
              <a:t>等标准</a:t>
            </a:r>
            <a:r>
              <a:rPr lang="zh-CN" altLang="en-US" sz="2000" dirty="0">
                <a:solidFill>
                  <a:schemeClr val="tx1">
                    <a:lumMod val="75000"/>
                    <a:lumOff val="25000"/>
                  </a:schemeClr>
                </a:solidFill>
                <a:uFillTx/>
                <a:latin typeface="Helvetica" charset="0"/>
              </a:rPr>
              <a:t>框架</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en-US" altLang="zh-CN" sz="2000" dirty="0">
                <a:solidFill>
                  <a:schemeClr val="tx1">
                    <a:lumMod val="75000"/>
                    <a:lumOff val="25000"/>
                  </a:schemeClr>
                </a:solidFill>
                <a:uFillTx/>
                <a:latin typeface="Helvetica" charset="0"/>
              </a:rPr>
              <a:t>Tools</a:t>
            </a:r>
            <a:r>
              <a:rPr lang="zh-CN" altLang="en-US" sz="2000" dirty="0">
                <a:solidFill>
                  <a:schemeClr val="tx1">
                    <a:lumMod val="75000"/>
                    <a:lumOff val="25000"/>
                  </a:schemeClr>
                </a:solidFill>
                <a:uFillTx/>
                <a:latin typeface="Helvetica" charset="0"/>
              </a:rPr>
              <a:t>：大模型可调用的其他工具，包括数据库、查询工具、执行工具，甚至是执行其他任务的</a:t>
            </a:r>
            <a:r>
              <a:rPr lang="zh-CN" altLang="en-US" sz="2000" dirty="0">
                <a:solidFill>
                  <a:schemeClr val="tx1">
                    <a:lumMod val="75000"/>
                    <a:lumOff val="25000"/>
                  </a:schemeClr>
                </a:solidFill>
                <a:uFillTx/>
                <a:latin typeface="Helvetica" charset="0"/>
              </a:rPr>
              <a:t>大模型</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en-US" altLang="zh-CN" sz="2000" dirty="0">
                <a:solidFill>
                  <a:schemeClr val="tx1">
                    <a:lumMod val="75000"/>
                    <a:lumOff val="25000"/>
                  </a:schemeClr>
                </a:solidFill>
                <a:uFillTx/>
                <a:latin typeface="Helvetica" charset="0"/>
              </a:rPr>
              <a:t>Protocols</a:t>
            </a:r>
            <a:r>
              <a:rPr lang="zh-CN" altLang="en-US" sz="2000" dirty="0">
                <a:solidFill>
                  <a:schemeClr val="tx1">
                    <a:lumMod val="75000"/>
                    <a:lumOff val="25000"/>
                  </a:schemeClr>
                </a:solidFill>
                <a:uFillTx/>
                <a:latin typeface="Helvetica" charset="0"/>
              </a:rPr>
              <a:t>：大模型与其他工具的通信协议，例如</a:t>
            </a:r>
            <a:r>
              <a:rPr lang="en-US" altLang="zh-CN" sz="2000" dirty="0">
                <a:solidFill>
                  <a:schemeClr val="tx1">
                    <a:lumMod val="75000"/>
                    <a:lumOff val="25000"/>
                  </a:schemeClr>
                </a:solidFill>
                <a:uFillTx/>
                <a:latin typeface="Helvetica" charset="0"/>
              </a:rPr>
              <a:t>Anthropic</a:t>
            </a:r>
            <a:r>
              <a:rPr lang="zh-CN" altLang="en-US" sz="2000" dirty="0">
                <a:solidFill>
                  <a:schemeClr val="tx1">
                    <a:lumMod val="75000"/>
                    <a:lumOff val="25000"/>
                  </a:schemeClr>
                </a:solidFill>
                <a:uFillTx/>
                <a:latin typeface="Helvetica" charset="0"/>
              </a:rPr>
              <a:t>的模型上下文协议</a:t>
            </a:r>
            <a:r>
              <a:rPr lang="en-US" altLang="zh-CN" sz="2000" dirty="0">
                <a:solidFill>
                  <a:schemeClr val="tx1">
                    <a:lumMod val="75000"/>
                    <a:lumOff val="25000"/>
                  </a:schemeClr>
                </a:solidFill>
                <a:uFillTx/>
                <a:latin typeface="Helvetica" charset="0"/>
              </a:rPr>
              <a:t>(MCP)</a:t>
            </a:r>
            <a:r>
              <a:rPr lang="zh-CN" altLang="en-US" sz="2000" dirty="0">
                <a:solidFill>
                  <a:schemeClr val="tx1">
                    <a:lumMod val="75000"/>
                    <a:lumOff val="25000"/>
                  </a:schemeClr>
                </a:solidFill>
                <a:uFillTx/>
                <a:latin typeface="Helvetica" charset="0"/>
              </a:rPr>
              <a:t>，以及</a:t>
            </a:r>
            <a:r>
              <a:rPr lang="en-US" altLang="zh-CN" sz="2000" dirty="0">
                <a:solidFill>
                  <a:schemeClr val="tx1">
                    <a:lumMod val="75000"/>
                    <a:lumOff val="25000"/>
                  </a:schemeClr>
                </a:solidFill>
                <a:uFillTx/>
                <a:latin typeface="Helvetica" charset="0"/>
              </a:rPr>
              <a:t>Google</a:t>
            </a:r>
            <a:r>
              <a:rPr lang="zh-CN" altLang="en-US" sz="2000" dirty="0">
                <a:solidFill>
                  <a:schemeClr val="tx1">
                    <a:lumMod val="75000"/>
                    <a:lumOff val="25000"/>
                  </a:schemeClr>
                </a:solidFill>
                <a:uFillTx/>
                <a:latin typeface="Helvetica" charset="0"/>
              </a:rPr>
              <a:t>的智能体间协议</a:t>
            </a:r>
            <a:r>
              <a:rPr lang="en-US" altLang="zh-CN" sz="2000" dirty="0">
                <a:solidFill>
                  <a:schemeClr val="tx1">
                    <a:lumMod val="75000"/>
                    <a:lumOff val="25000"/>
                  </a:schemeClr>
                </a:solidFill>
                <a:uFillTx/>
                <a:latin typeface="Helvetica" charset="0"/>
              </a:rPr>
              <a:t>(A2</a:t>
            </a:r>
            <a:r>
              <a:rPr lang="en-US" altLang="zh-CN" sz="2000" dirty="0">
                <a:solidFill>
                  <a:schemeClr val="tx1">
                    <a:lumMod val="75000"/>
                    <a:lumOff val="25000"/>
                  </a:schemeClr>
                </a:solidFill>
                <a:uFillTx/>
                <a:latin typeface="Helvetica" charset="0"/>
              </a:rPr>
              <a:t>A)</a:t>
            </a:r>
            <a:endParaRPr lang="en-US" altLang="zh-CN" sz="2000" dirty="0">
              <a:solidFill>
                <a:schemeClr val="tx1">
                  <a:lumMod val="75000"/>
                  <a:lumOff val="25000"/>
                </a:schemeClr>
              </a:solidFill>
              <a:uFillTx/>
              <a:latin typeface="Helvetica" charset="0"/>
            </a:endParaRPr>
          </a:p>
        </p:txBody>
      </p:sp>
      <p:pic>
        <p:nvPicPr>
          <p:cNvPr id="9" name="图片 8" descr="Tools.drawio"/>
          <p:cNvPicPr>
            <a:picLocks noChangeAspect="1"/>
          </p:cNvPicPr>
          <p:nvPr/>
        </p:nvPicPr>
        <p:blipFill>
          <a:blip r:embed="rId1"/>
          <a:stretch>
            <a:fillRect/>
          </a:stretch>
        </p:blipFill>
        <p:spPr>
          <a:xfrm>
            <a:off x="2964180" y="3451225"/>
            <a:ext cx="6143625" cy="30003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810133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Helvetica" charset="0"/>
                <a:cs typeface="Helvetica" charset="0"/>
              </a:rPr>
              <a:t>Workflow</a:t>
            </a:r>
            <a:endParaRPr lang="en-US" altLang="zh-CN" sz="2800" b="1" spc="300" dirty="0">
              <a:solidFill>
                <a:schemeClr val="tx1">
                  <a:lumMod val="75000"/>
                  <a:lumOff val="25000"/>
                </a:schemeClr>
              </a:solidFill>
              <a:latin typeface="Helvetica" charset="0"/>
              <a:cs typeface="Helvetica"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2.1</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r>
              <a:rPr lang="zh-CN" altLang="en-US" sz="2000" dirty="0">
                <a:solidFill>
                  <a:schemeClr val="tx1">
                    <a:lumMod val="75000"/>
                    <a:lumOff val="25000"/>
                  </a:schemeClr>
                </a:solidFill>
                <a:uFillTx/>
                <a:latin typeface="Helvetica" charset="0"/>
              </a:rPr>
              <a:t>工具流构筑框架</a:t>
            </a:r>
            <a:r>
              <a:rPr lang="zh-CN" altLang="en-US" sz="2000" dirty="0">
                <a:solidFill>
                  <a:schemeClr val="tx1">
                    <a:lumMod val="75000"/>
                    <a:lumOff val="25000"/>
                  </a:schemeClr>
                </a:solidFill>
                <a:uFillTx/>
                <a:latin typeface="Helvetica" charset="0"/>
              </a:rPr>
              <a:t>选择需要对具体任务进行方法进行设计</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en-US" altLang="zh-CN" sz="2000" dirty="0">
                <a:solidFill>
                  <a:schemeClr val="tx1">
                    <a:lumMod val="75000"/>
                    <a:lumOff val="25000"/>
                  </a:schemeClr>
                </a:solidFill>
                <a:uFillTx/>
                <a:latin typeface="Helvetica" charset="0"/>
              </a:rPr>
              <a:t>Workflow</a:t>
            </a:r>
            <a:r>
              <a:rPr lang="zh-CN" altLang="en-US" sz="2000" dirty="0">
                <a:solidFill>
                  <a:schemeClr val="tx1">
                    <a:lumMod val="75000"/>
                    <a:lumOff val="25000"/>
                  </a:schemeClr>
                </a:solidFill>
                <a:uFillTx/>
                <a:latin typeface="Helvetica" charset="0"/>
              </a:rPr>
              <a:t>框架用于减小开发负担，流程化</a:t>
            </a:r>
            <a:r>
              <a:rPr lang="zh-CN" altLang="en-US" sz="2000" dirty="0">
                <a:solidFill>
                  <a:schemeClr val="tx1">
                    <a:lumMod val="75000"/>
                    <a:lumOff val="25000"/>
                  </a:schemeClr>
                </a:solidFill>
                <a:uFillTx/>
                <a:latin typeface="Helvetica" charset="0"/>
              </a:rPr>
              <a:t>项目开发</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en-US" altLang="zh-CN" sz="2000" dirty="0">
                <a:solidFill>
                  <a:schemeClr val="tx1">
                    <a:lumMod val="75000"/>
                    <a:lumOff val="25000"/>
                  </a:schemeClr>
                </a:solidFill>
                <a:uFillTx/>
                <a:latin typeface="Helvetica" charset="0"/>
              </a:rPr>
              <a:t>Workflow</a:t>
            </a:r>
            <a:r>
              <a:rPr lang="zh-CN" altLang="en-US" sz="2000" dirty="0">
                <a:solidFill>
                  <a:schemeClr val="tx1">
                    <a:lumMod val="75000"/>
                    <a:lumOff val="25000"/>
                  </a:schemeClr>
                </a:solidFill>
                <a:uFillTx/>
                <a:latin typeface="Helvetica" charset="0"/>
              </a:rPr>
              <a:t>框架</a:t>
            </a:r>
            <a:r>
              <a:rPr lang="zh-CN" altLang="en-US" sz="2000" dirty="0">
                <a:solidFill>
                  <a:srgbClr val="FF0000"/>
                </a:solidFill>
                <a:uFillTx/>
                <a:latin typeface="Helvetica" charset="0"/>
              </a:rPr>
              <a:t>不能</a:t>
            </a:r>
            <a:r>
              <a:rPr lang="zh-CN" altLang="en-US" sz="2000" dirty="0">
                <a:solidFill>
                  <a:schemeClr val="tx1">
                    <a:lumMod val="75000"/>
                    <a:lumOff val="25000"/>
                  </a:schemeClr>
                </a:solidFill>
                <a:uFillTx/>
                <a:latin typeface="Helvetica" charset="0"/>
              </a:rPr>
              <a:t>替代开发者对项目流程的</a:t>
            </a:r>
            <a:r>
              <a:rPr lang="zh-CN" altLang="en-US" sz="2000" dirty="0">
                <a:solidFill>
                  <a:schemeClr val="tx1">
                    <a:lumMod val="75000"/>
                    <a:lumOff val="25000"/>
                  </a:schemeClr>
                </a:solidFill>
                <a:uFillTx/>
                <a:latin typeface="Helvetica" charset="0"/>
              </a:rPr>
              <a:t>良好设计</a:t>
            </a:r>
            <a:endParaRPr lang="zh-CN" altLang="en-US" sz="2000" dirty="0">
              <a:solidFill>
                <a:schemeClr val="tx1">
                  <a:lumMod val="75000"/>
                  <a:lumOff val="25000"/>
                </a:schemeClr>
              </a:solidFill>
              <a:uFillTx/>
              <a:latin typeface="Helvetica" charset="0"/>
            </a:endParaRPr>
          </a:p>
          <a:p>
            <a:pPr algn="l">
              <a:lnSpc>
                <a:spcPct val="130000"/>
              </a:lnSpc>
            </a:pPr>
            <a:endParaRPr lang="zh-CN" altLang="en-US" sz="2000" dirty="0">
              <a:solidFill>
                <a:schemeClr val="tx1">
                  <a:lumMod val="75000"/>
                  <a:lumOff val="25000"/>
                </a:schemeClr>
              </a:solidFill>
              <a:uFillTx/>
              <a:latin typeface="Helvetica" charset="0"/>
            </a:endParaRPr>
          </a:p>
          <a:p>
            <a:pPr algn="l">
              <a:lnSpc>
                <a:spcPct val="130000"/>
              </a:lnSpc>
            </a:pPr>
            <a:r>
              <a:rPr lang="zh-CN" altLang="en-US" sz="2000" dirty="0">
                <a:solidFill>
                  <a:schemeClr val="tx1">
                    <a:lumMod val="75000"/>
                    <a:lumOff val="25000"/>
                  </a:schemeClr>
                </a:solidFill>
                <a:uFillTx/>
                <a:latin typeface="Helvetica" charset="0"/>
              </a:rPr>
              <a:t>当前个人开发的主流</a:t>
            </a:r>
            <a:r>
              <a:rPr lang="en-US" altLang="zh-CN" sz="2000" dirty="0">
                <a:solidFill>
                  <a:schemeClr val="tx1">
                    <a:lumMod val="75000"/>
                    <a:lumOff val="25000"/>
                  </a:schemeClr>
                </a:solidFill>
                <a:uFillTx/>
                <a:latin typeface="Helvetica" charset="0"/>
              </a:rPr>
              <a:t>Workflow</a:t>
            </a:r>
            <a:r>
              <a:rPr lang="zh-CN" altLang="en-US" sz="2000" dirty="0">
                <a:solidFill>
                  <a:schemeClr val="tx1">
                    <a:lumMod val="75000"/>
                    <a:lumOff val="25000"/>
                  </a:schemeClr>
                </a:solidFill>
                <a:uFillTx/>
                <a:latin typeface="Helvetica" charset="0"/>
              </a:rPr>
              <a:t>工具</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en-US" altLang="zh-CN" sz="2000" dirty="0">
                <a:solidFill>
                  <a:schemeClr val="tx1">
                    <a:lumMod val="75000"/>
                    <a:lumOff val="25000"/>
                  </a:schemeClr>
                </a:solidFill>
                <a:uFillTx/>
                <a:latin typeface="Helvetica" charset="0"/>
              </a:rPr>
              <a:t>Python</a:t>
            </a:r>
            <a:r>
              <a:rPr lang="zh-CN" altLang="en-US" sz="2000" dirty="0">
                <a:solidFill>
                  <a:schemeClr val="tx1">
                    <a:lumMod val="75000"/>
                    <a:lumOff val="25000"/>
                  </a:schemeClr>
                </a:solidFill>
                <a:uFillTx/>
                <a:latin typeface="Helvetica" charset="0"/>
              </a:rPr>
              <a:t>：对于明确定义、无需复杂工作链条的任务，可以直接使用</a:t>
            </a:r>
            <a:r>
              <a:rPr lang="en-US" altLang="zh-CN" sz="2000" dirty="0">
                <a:solidFill>
                  <a:schemeClr val="tx1">
                    <a:lumMod val="75000"/>
                    <a:lumOff val="25000"/>
                  </a:schemeClr>
                </a:solidFill>
                <a:uFillTx/>
                <a:latin typeface="Helvetica" charset="0"/>
              </a:rPr>
              <a:t>Python</a:t>
            </a:r>
            <a:r>
              <a:rPr lang="zh-CN" altLang="en-US" sz="2000" dirty="0">
                <a:solidFill>
                  <a:schemeClr val="tx1">
                    <a:lumMod val="75000"/>
                    <a:lumOff val="25000"/>
                  </a:schemeClr>
                </a:solidFill>
                <a:uFillTx/>
                <a:latin typeface="Helvetica" charset="0"/>
              </a:rPr>
              <a:t>实现。</a:t>
            </a:r>
            <a:endParaRPr lang="zh-CN" altLang="en-US" sz="2000" dirty="0">
              <a:solidFill>
                <a:schemeClr val="tx1">
                  <a:lumMod val="75000"/>
                  <a:lumOff val="25000"/>
                </a:schemeClr>
              </a:solidFill>
              <a:uFillTx/>
              <a:latin typeface="Helvetica" charset="0"/>
            </a:endParaRPr>
          </a:p>
          <a:p>
            <a:pPr algn="l">
              <a:lnSpc>
                <a:spcPct val="130000"/>
              </a:lnSpc>
            </a:pPr>
            <a:r>
              <a:rPr lang="zh-CN" altLang="en-US" sz="2000" dirty="0">
                <a:solidFill>
                  <a:schemeClr val="tx1">
                    <a:lumMod val="75000"/>
                    <a:lumOff val="25000"/>
                  </a:schemeClr>
                </a:solidFill>
                <a:uFillTx/>
                <a:latin typeface="Helvetica" charset="0"/>
              </a:rPr>
              <a:t>优点：开发简单，直接，高度自定义，初期工作量小，适合良好设计的项目流程快速</a:t>
            </a:r>
            <a:r>
              <a:rPr lang="zh-CN" altLang="en-US" sz="2000" dirty="0">
                <a:solidFill>
                  <a:schemeClr val="tx1">
                    <a:lumMod val="75000"/>
                    <a:lumOff val="25000"/>
                  </a:schemeClr>
                </a:solidFill>
                <a:uFillTx/>
                <a:latin typeface="Helvetica" charset="0"/>
              </a:rPr>
              <a:t>开发</a:t>
            </a:r>
            <a:endParaRPr lang="zh-CN" altLang="en-US" sz="2000" dirty="0">
              <a:solidFill>
                <a:schemeClr val="tx1">
                  <a:lumMod val="75000"/>
                  <a:lumOff val="25000"/>
                </a:schemeClr>
              </a:solidFill>
              <a:uFillTx/>
              <a:latin typeface="Helvetica" charset="0"/>
            </a:endParaRPr>
          </a:p>
          <a:p>
            <a:pPr algn="l">
              <a:lnSpc>
                <a:spcPct val="130000"/>
              </a:lnSpc>
            </a:pPr>
            <a:r>
              <a:rPr lang="zh-CN" altLang="en-US" sz="2000" dirty="0">
                <a:solidFill>
                  <a:schemeClr val="tx1">
                    <a:lumMod val="75000"/>
                    <a:lumOff val="25000"/>
                  </a:schemeClr>
                </a:solidFill>
                <a:uFillTx/>
                <a:latin typeface="Helvetica" charset="0"/>
              </a:rPr>
              <a:t>缺点：硬编码，难以</a:t>
            </a:r>
            <a:r>
              <a:rPr lang="zh-CN" altLang="en-US" sz="2000" dirty="0">
                <a:solidFill>
                  <a:schemeClr val="tx1">
                    <a:lumMod val="75000"/>
                    <a:lumOff val="25000"/>
                  </a:schemeClr>
                </a:solidFill>
                <a:uFillTx/>
                <a:latin typeface="Helvetica" charset="0"/>
              </a:rPr>
              <a:t>拓展</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startAt="2"/>
            </a:pPr>
            <a:r>
              <a:rPr lang="en-US" altLang="zh-CN" sz="2000" dirty="0">
                <a:solidFill>
                  <a:schemeClr val="tx1">
                    <a:lumMod val="75000"/>
                    <a:lumOff val="25000"/>
                  </a:schemeClr>
                </a:solidFill>
                <a:uFillTx/>
                <a:latin typeface="Helvetica" charset="0"/>
              </a:rPr>
              <a:t>Langchain</a:t>
            </a:r>
            <a:r>
              <a:rPr lang="zh-CN" altLang="en-US" sz="2000" dirty="0">
                <a:solidFill>
                  <a:schemeClr val="tx1">
                    <a:lumMod val="75000"/>
                    <a:lumOff val="25000"/>
                  </a:schemeClr>
                </a:solidFill>
                <a:uFillTx/>
                <a:latin typeface="Helvetica" charset="0"/>
              </a:rPr>
              <a:t>：可拓展的</a:t>
            </a:r>
            <a:r>
              <a:rPr lang="en-US" altLang="zh-CN" sz="2000" dirty="0">
                <a:solidFill>
                  <a:schemeClr val="tx1">
                    <a:lumMod val="75000"/>
                    <a:lumOff val="25000"/>
                  </a:schemeClr>
                </a:solidFill>
                <a:uFillTx/>
                <a:latin typeface="Helvetica" charset="0"/>
              </a:rPr>
              <a:t>AI Agent</a:t>
            </a:r>
            <a:r>
              <a:rPr lang="zh-CN" altLang="en-US" sz="2000" dirty="0">
                <a:solidFill>
                  <a:schemeClr val="tx1">
                    <a:lumMod val="75000"/>
                    <a:lumOff val="25000"/>
                  </a:schemeClr>
                </a:solidFill>
                <a:uFillTx/>
                <a:latin typeface="Helvetica" charset="0"/>
              </a:rPr>
              <a:t>框架，使用</a:t>
            </a:r>
            <a:r>
              <a:rPr lang="zh-CN" altLang="en-US" sz="2000" dirty="0">
                <a:solidFill>
                  <a:schemeClr val="tx1">
                    <a:lumMod val="75000"/>
                    <a:lumOff val="25000"/>
                  </a:schemeClr>
                </a:solidFill>
                <a:uFillTx/>
                <a:latin typeface="Helvetica" charset="0"/>
              </a:rPr>
              <a:t>最广泛</a:t>
            </a:r>
            <a:endParaRPr lang="zh-CN" altLang="en-US" sz="2000" dirty="0">
              <a:solidFill>
                <a:schemeClr val="tx1">
                  <a:lumMod val="75000"/>
                  <a:lumOff val="25000"/>
                </a:schemeClr>
              </a:solidFill>
              <a:uFillTx/>
              <a:latin typeface="Helvetica" charset="0"/>
            </a:endParaRPr>
          </a:p>
          <a:p>
            <a:pPr algn="l">
              <a:lnSpc>
                <a:spcPct val="130000"/>
              </a:lnSpc>
            </a:pPr>
            <a:r>
              <a:rPr lang="zh-CN" altLang="en-US" sz="2000" dirty="0">
                <a:solidFill>
                  <a:schemeClr val="tx1">
                    <a:lumMod val="75000"/>
                    <a:lumOff val="25000"/>
                  </a:schemeClr>
                </a:solidFill>
                <a:uFillTx/>
                <a:latin typeface="Helvetica" charset="0"/>
              </a:rPr>
              <a:t>优点：完整的大模型运行框架，功能最强大，泛用性</a:t>
            </a:r>
            <a:r>
              <a:rPr lang="zh-CN" altLang="en-US" sz="2000" dirty="0">
                <a:solidFill>
                  <a:schemeClr val="tx1">
                    <a:lumMod val="75000"/>
                    <a:lumOff val="25000"/>
                  </a:schemeClr>
                </a:solidFill>
                <a:uFillTx/>
                <a:latin typeface="Helvetica" charset="0"/>
              </a:rPr>
              <a:t>最大</a:t>
            </a:r>
            <a:endParaRPr lang="zh-CN" altLang="en-US" sz="2000" dirty="0">
              <a:solidFill>
                <a:schemeClr val="tx1">
                  <a:lumMod val="75000"/>
                  <a:lumOff val="25000"/>
                </a:schemeClr>
              </a:solidFill>
              <a:uFillTx/>
              <a:latin typeface="Helvetica" charset="0"/>
            </a:endParaRPr>
          </a:p>
          <a:p>
            <a:pPr algn="l">
              <a:lnSpc>
                <a:spcPct val="130000"/>
              </a:lnSpc>
            </a:pPr>
            <a:r>
              <a:rPr lang="zh-CN" altLang="en-US" sz="2000" dirty="0">
                <a:solidFill>
                  <a:schemeClr val="tx1">
                    <a:lumMod val="75000"/>
                    <a:lumOff val="25000"/>
                  </a:schemeClr>
                </a:solidFill>
                <a:uFillTx/>
                <a:latin typeface="Helvetica" charset="0"/>
              </a:rPr>
              <a:t>缺点：需要一定时间学习框架使用、</a:t>
            </a:r>
            <a:r>
              <a:rPr lang="zh-CN" altLang="en-US" sz="2000" dirty="0">
                <a:solidFill>
                  <a:schemeClr val="tx1">
                    <a:lumMod val="75000"/>
                    <a:lumOff val="25000"/>
                  </a:schemeClr>
                </a:solidFill>
                <a:uFillTx/>
                <a:latin typeface="Helvetica" charset="0"/>
              </a:rPr>
              <a:t>配置</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startAt="3"/>
            </a:pPr>
            <a:r>
              <a:rPr lang="en-US" altLang="zh-CN" sz="2000" dirty="0">
                <a:solidFill>
                  <a:schemeClr val="tx1">
                    <a:lumMod val="75000"/>
                    <a:lumOff val="25000"/>
                  </a:schemeClr>
                </a:solidFill>
                <a:uFillTx/>
                <a:latin typeface="Helvetica" charset="0"/>
              </a:rPr>
              <a:t>Coze</a:t>
            </a:r>
            <a:r>
              <a:rPr lang="zh-CN" altLang="en-US" sz="2000" dirty="0">
                <a:solidFill>
                  <a:schemeClr val="tx1">
                    <a:lumMod val="75000"/>
                    <a:lumOff val="25000"/>
                  </a:schemeClr>
                </a:solidFill>
                <a:uFillTx/>
                <a:latin typeface="Helvetica" charset="0"/>
              </a:rPr>
              <a:t>：字节跳动的</a:t>
            </a:r>
            <a:r>
              <a:rPr lang="en-US" altLang="zh-CN" sz="2000" dirty="0">
                <a:solidFill>
                  <a:schemeClr val="tx1">
                    <a:lumMod val="75000"/>
                    <a:lumOff val="25000"/>
                  </a:schemeClr>
                </a:solidFill>
                <a:uFillTx/>
                <a:latin typeface="Helvetica" charset="0"/>
              </a:rPr>
              <a:t>AI Agent</a:t>
            </a:r>
            <a:r>
              <a:rPr lang="zh-CN" altLang="en-US" sz="2000" dirty="0">
                <a:solidFill>
                  <a:schemeClr val="tx1">
                    <a:lumMod val="75000"/>
                    <a:lumOff val="25000"/>
                  </a:schemeClr>
                </a:solidFill>
                <a:uFillTx/>
                <a:latin typeface="Helvetica" charset="0"/>
              </a:rPr>
              <a:t>框架</a:t>
            </a:r>
            <a:endParaRPr lang="zh-CN" altLang="en-US"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优点：零代码，可视化编排工具，集成大量工作，适合快速搭建</a:t>
            </a:r>
            <a:r>
              <a:rPr lang="en-US" altLang="zh-CN" sz="2000" dirty="0">
                <a:solidFill>
                  <a:schemeClr val="tx1">
                    <a:lumMod val="75000"/>
                    <a:lumOff val="25000"/>
                  </a:schemeClr>
                </a:solidFill>
                <a:uFillTx/>
                <a:latin typeface="Helvetica" charset="0"/>
              </a:rPr>
              <a:t>POC</a:t>
            </a:r>
            <a:r>
              <a:rPr lang="zh-CN" altLang="en-US" sz="2000" dirty="0">
                <a:solidFill>
                  <a:schemeClr val="tx1">
                    <a:lumMod val="75000"/>
                    <a:lumOff val="25000"/>
                  </a:schemeClr>
                </a:solidFill>
                <a:uFillTx/>
                <a:latin typeface="Helvetica" charset="0"/>
              </a:rPr>
              <a:t>验证想法</a:t>
            </a:r>
            <a:endParaRPr lang="en-US" altLang="zh-CN"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缺点：功能受限，需要</a:t>
            </a:r>
            <a:r>
              <a:rPr lang="zh-CN" altLang="en-US" sz="2000" dirty="0">
                <a:solidFill>
                  <a:schemeClr val="tx1">
                    <a:lumMod val="75000"/>
                    <a:lumOff val="25000"/>
                  </a:schemeClr>
                </a:solidFill>
                <a:uFillTx/>
                <a:latin typeface="Helvetica" charset="0"/>
              </a:rPr>
              <a:t>付费</a:t>
            </a:r>
            <a:endParaRPr lang="zh-CN" altLang="en-US" sz="2000" dirty="0">
              <a:solidFill>
                <a:schemeClr val="tx1">
                  <a:lumMod val="75000"/>
                  <a:lumOff val="25000"/>
                </a:schemeClr>
              </a:solidFill>
              <a:uFillTx/>
              <a:latin typeface="Helvetica"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810133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Helvetica" charset="0"/>
                <a:cs typeface="Helvetica" charset="0"/>
              </a:rPr>
              <a:t>Tools</a:t>
            </a:r>
            <a:endParaRPr lang="en-US" altLang="zh-CN" sz="2800" b="1" spc="300" dirty="0">
              <a:solidFill>
                <a:schemeClr val="tx1">
                  <a:lumMod val="75000"/>
                  <a:lumOff val="25000"/>
                </a:schemeClr>
              </a:solidFill>
              <a:latin typeface="Helvetica" charset="0"/>
              <a:cs typeface="Helvetica"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2.2</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r>
              <a:rPr lang="zh-CN" altLang="en-US" sz="2000" dirty="0">
                <a:solidFill>
                  <a:schemeClr val="tx1">
                    <a:lumMod val="75000"/>
                    <a:lumOff val="25000"/>
                  </a:schemeClr>
                </a:solidFill>
                <a:uFillTx/>
                <a:latin typeface="Helvetica" charset="0"/>
              </a:rPr>
              <a:t>工具包含了大模型所需的任何工具。总的来说，可以分为以下</a:t>
            </a:r>
            <a:r>
              <a:rPr lang="zh-CN" altLang="en-US" sz="2000" dirty="0">
                <a:solidFill>
                  <a:schemeClr val="tx1">
                    <a:lumMod val="75000"/>
                    <a:lumOff val="25000"/>
                  </a:schemeClr>
                </a:solidFill>
                <a:uFillTx/>
                <a:latin typeface="Helvetica" charset="0"/>
              </a:rPr>
              <a:t>几类：</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zh-CN" altLang="en-US" sz="2000" dirty="0">
                <a:solidFill>
                  <a:schemeClr val="tx1">
                    <a:lumMod val="75000"/>
                    <a:lumOff val="25000"/>
                  </a:schemeClr>
                </a:solidFill>
                <a:uFillTx/>
                <a:latin typeface="Helvetica" charset="0"/>
              </a:rPr>
              <a:t>信息检索。包括数据库、互联网搜索工具、文件搜索</a:t>
            </a:r>
            <a:r>
              <a:rPr lang="zh-CN" altLang="en-US" sz="2000" dirty="0">
                <a:solidFill>
                  <a:schemeClr val="tx1">
                    <a:lumMod val="75000"/>
                    <a:lumOff val="25000"/>
                  </a:schemeClr>
                </a:solidFill>
                <a:uFillTx/>
                <a:latin typeface="Helvetica" charset="0"/>
              </a:rPr>
              <a:t>等</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zh-CN" altLang="en-US" sz="2000" dirty="0">
                <a:solidFill>
                  <a:schemeClr val="tx1">
                    <a:lumMod val="75000"/>
                    <a:lumOff val="25000"/>
                  </a:schemeClr>
                </a:solidFill>
                <a:uFillTx/>
                <a:latin typeface="Helvetica" charset="0"/>
              </a:rPr>
              <a:t>任务执行。例如代码运行、外界工具使用、计算机操作与命令行</a:t>
            </a:r>
            <a:r>
              <a:rPr lang="zh-CN" altLang="en-US" sz="2000" dirty="0">
                <a:solidFill>
                  <a:schemeClr val="tx1">
                    <a:lumMod val="75000"/>
                    <a:lumOff val="25000"/>
                  </a:schemeClr>
                </a:solidFill>
                <a:uFillTx/>
                <a:latin typeface="Helvetica" charset="0"/>
              </a:rPr>
              <a:t>运行</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zh-CN" altLang="en-US" sz="2000" dirty="0">
                <a:solidFill>
                  <a:schemeClr val="tx1">
                    <a:lumMod val="75000"/>
                    <a:lumOff val="25000"/>
                  </a:schemeClr>
                </a:solidFill>
                <a:uFillTx/>
                <a:latin typeface="Helvetica" charset="0"/>
              </a:rPr>
              <a:t>调用其他模型。例如使用较大的</a:t>
            </a:r>
            <a:r>
              <a:rPr lang="en-US" altLang="zh-CN" sz="2000" dirty="0">
                <a:solidFill>
                  <a:schemeClr val="tx1">
                    <a:lumMod val="75000"/>
                    <a:lumOff val="25000"/>
                  </a:schemeClr>
                </a:solidFill>
                <a:uFillTx/>
                <a:latin typeface="Helvetica" charset="0"/>
              </a:rPr>
              <a:t>Thinking LLM</a:t>
            </a:r>
            <a:r>
              <a:rPr lang="zh-CN" altLang="en-US" sz="2000" dirty="0">
                <a:solidFill>
                  <a:schemeClr val="tx1">
                    <a:lumMod val="75000"/>
                    <a:lumOff val="25000"/>
                  </a:schemeClr>
                </a:solidFill>
                <a:uFillTx/>
                <a:latin typeface="Helvetica" charset="0"/>
              </a:rPr>
              <a:t>作为</a:t>
            </a:r>
            <a:r>
              <a:rPr lang="en-US" altLang="zh-CN" sz="2000" dirty="0">
                <a:solidFill>
                  <a:schemeClr val="tx1">
                    <a:lumMod val="75000"/>
                    <a:lumOff val="25000"/>
                  </a:schemeClr>
                </a:solidFill>
                <a:uFillTx/>
                <a:latin typeface="Helvetica" charset="0"/>
              </a:rPr>
              <a:t>Planner</a:t>
            </a:r>
            <a:r>
              <a:rPr lang="zh-CN" altLang="en-US" sz="2000" dirty="0">
                <a:solidFill>
                  <a:schemeClr val="tx1">
                    <a:lumMod val="75000"/>
                    <a:lumOff val="25000"/>
                  </a:schemeClr>
                </a:solidFill>
                <a:uFillTx/>
                <a:latin typeface="Helvetica" charset="0"/>
              </a:rPr>
              <a:t>，对某一模糊问题进行规划，然后将规划结果输出给小参数</a:t>
            </a:r>
            <a:r>
              <a:rPr lang="en-US" altLang="zh-CN" sz="2000" dirty="0">
                <a:solidFill>
                  <a:schemeClr val="tx1">
                    <a:lumMod val="75000"/>
                    <a:lumOff val="25000"/>
                  </a:schemeClr>
                </a:solidFill>
                <a:uFillTx/>
                <a:latin typeface="Helvetica" charset="0"/>
              </a:rPr>
              <a:t>LLM</a:t>
            </a:r>
            <a:r>
              <a:rPr lang="zh-CN" altLang="en-US" sz="2000" dirty="0">
                <a:solidFill>
                  <a:schemeClr val="tx1">
                    <a:lumMod val="75000"/>
                    <a:lumOff val="25000"/>
                  </a:schemeClr>
                </a:solidFill>
                <a:uFillTx/>
                <a:latin typeface="Helvetica" charset="0"/>
              </a:rPr>
              <a:t>具体进行执行，隔离</a:t>
            </a:r>
            <a:r>
              <a:rPr lang="en-US" altLang="zh-CN" sz="2000" dirty="0">
                <a:solidFill>
                  <a:schemeClr val="tx1">
                    <a:lumMod val="75000"/>
                    <a:lumOff val="25000"/>
                  </a:schemeClr>
                </a:solidFill>
                <a:uFillTx/>
                <a:latin typeface="Helvetica" charset="0"/>
              </a:rPr>
              <a:t>Context Window</a:t>
            </a:r>
            <a:endParaRPr lang="en-US" altLang="zh-CN"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endParaRPr lang="en-US" altLang="zh-CN"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以下为一个简单的</a:t>
            </a:r>
            <a:r>
              <a:rPr lang="en-US" altLang="zh-CN" sz="2000" dirty="0">
                <a:solidFill>
                  <a:schemeClr val="tx1">
                    <a:lumMod val="75000"/>
                    <a:lumOff val="25000"/>
                  </a:schemeClr>
                </a:solidFill>
                <a:uFillTx/>
                <a:latin typeface="Helvetica" charset="0"/>
              </a:rPr>
              <a:t> RAG</a:t>
            </a:r>
            <a:r>
              <a:rPr lang="zh-CN" altLang="en-US" sz="2000" dirty="0">
                <a:solidFill>
                  <a:schemeClr val="tx1">
                    <a:lumMod val="75000"/>
                    <a:lumOff val="25000"/>
                  </a:schemeClr>
                </a:solidFill>
                <a:uFillTx/>
                <a:latin typeface="Helvetica" charset="0"/>
              </a:rPr>
              <a:t>例子</a:t>
            </a:r>
            <a:r>
              <a:rPr lang="en-US" altLang="zh-CN" sz="2000" dirty="0">
                <a:solidFill>
                  <a:schemeClr val="tx1">
                    <a:lumMod val="75000"/>
                    <a:lumOff val="25000"/>
                  </a:schemeClr>
                </a:solidFill>
                <a:uFillTx/>
                <a:latin typeface="Helvetica" charset="0"/>
              </a:rPr>
              <a:t>:</a:t>
            </a:r>
            <a:endParaRPr lang="en-US" altLang="zh-CN"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endParaRPr lang="en-US" altLang="zh-CN"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例子中主要使用的</a:t>
            </a:r>
            <a:r>
              <a:rPr lang="en-US" altLang="zh-CN" sz="2000" dirty="0">
                <a:solidFill>
                  <a:schemeClr val="tx1">
                    <a:lumMod val="75000"/>
                    <a:lumOff val="25000"/>
                  </a:schemeClr>
                </a:solidFill>
                <a:uFillTx/>
                <a:latin typeface="Helvetica" charset="0"/>
              </a:rPr>
              <a:t>Tools</a:t>
            </a:r>
            <a:r>
              <a:rPr lang="zh-CN" altLang="en-US" sz="2000" dirty="0">
                <a:solidFill>
                  <a:schemeClr val="tx1">
                    <a:lumMod val="75000"/>
                    <a:lumOff val="25000"/>
                  </a:schemeClr>
                </a:solidFill>
                <a:uFillTx/>
                <a:latin typeface="Helvetica" charset="0"/>
              </a:rPr>
              <a:t>包含</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zh-CN" altLang="en-US" sz="2000" dirty="0">
                <a:solidFill>
                  <a:schemeClr val="tx1">
                    <a:lumMod val="75000"/>
                    <a:lumOff val="25000"/>
                  </a:schemeClr>
                </a:solidFill>
                <a:uFillTx/>
                <a:latin typeface="Helvetica" charset="0"/>
              </a:rPr>
              <a:t>向量数据库（包括</a:t>
            </a:r>
            <a:r>
              <a:rPr lang="en-US" altLang="zh-CN" sz="2000" dirty="0">
                <a:solidFill>
                  <a:schemeClr val="tx1">
                    <a:lumMod val="75000"/>
                    <a:lumOff val="25000"/>
                  </a:schemeClr>
                </a:solidFill>
                <a:uFillTx/>
                <a:latin typeface="Helvetica" charset="0"/>
              </a:rPr>
              <a:t>Faiss, Milvus</a:t>
            </a:r>
            <a:r>
              <a:rPr lang="zh-CN" altLang="en-US" sz="2000" dirty="0">
                <a:solidFill>
                  <a:schemeClr val="tx1">
                    <a:lumMod val="75000"/>
                    <a:lumOff val="25000"/>
                  </a:schemeClr>
                </a:solidFill>
                <a:uFillTx/>
                <a:latin typeface="Helvetica" charset="0"/>
              </a:rPr>
              <a:t>和</a:t>
            </a:r>
            <a:r>
              <a:rPr lang="en-US" altLang="zh-CN" sz="2000" dirty="0">
                <a:solidFill>
                  <a:schemeClr val="tx1">
                    <a:lumMod val="75000"/>
                    <a:lumOff val="25000"/>
                  </a:schemeClr>
                </a:solidFill>
                <a:uFillTx/>
                <a:latin typeface="Helvetica" charset="0"/>
              </a:rPr>
              <a:t>GaussDB</a:t>
            </a:r>
            <a:r>
              <a:rPr lang="zh-CN" altLang="en-US" sz="2000" dirty="0">
                <a:solidFill>
                  <a:schemeClr val="tx1">
                    <a:lumMod val="75000"/>
                    <a:lumOff val="25000"/>
                  </a:schemeClr>
                </a:solidFill>
                <a:uFillTx/>
                <a:latin typeface="Helvetica" charset="0"/>
              </a:rPr>
              <a:t>等</a:t>
            </a:r>
            <a:r>
              <a:rPr lang="en-US" altLang="zh-CN" sz="2000" dirty="0">
                <a:solidFill>
                  <a:schemeClr val="tx1">
                    <a:lumMod val="75000"/>
                    <a:lumOff val="25000"/>
                  </a:schemeClr>
                </a:solidFill>
                <a:uFillTx/>
                <a:latin typeface="Helvetica" charset="0"/>
              </a:rPr>
              <a:t>)</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zh-CN" altLang="en-US" sz="2000" dirty="0">
                <a:solidFill>
                  <a:schemeClr val="tx1">
                    <a:lumMod val="75000"/>
                    <a:lumOff val="25000"/>
                  </a:schemeClr>
                </a:solidFill>
                <a:uFillTx/>
                <a:latin typeface="Helvetica" charset="0"/>
              </a:rPr>
              <a:t>检索工具</a:t>
            </a:r>
            <a:endParaRPr lang="en-US" altLang="zh-CN"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endParaRPr lang="zh-CN" altLang="en-US" sz="2000" dirty="0">
              <a:solidFill>
                <a:schemeClr val="tx1">
                  <a:lumMod val="75000"/>
                  <a:lumOff val="25000"/>
                </a:schemeClr>
              </a:solidFill>
              <a:uFillTx/>
              <a:latin typeface="Helvetica" charset="0"/>
            </a:endParaRPr>
          </a:p>
        </p:txBody>
      </p:sp>
      <p:pic>
        <p:nvPicPr>
          <p:cNvPr id="9" name="图片 8"/>
          <p:cNvPicPr>
            <a:picLocks noChangeAspect="1"/>
          </p:cNvPicPr>
          <p:nvPr/>
        </p:nvPicPr>
        <p:blipFill>
          <a:blip r:embed="rId1"/>
          <a:stretch>
            <a:fillRect/>
          </a:stretch>
        </p:blipFill>
        <p:spPr>
          <a:xfrm>
            <a:off x="5965825" y="2931795"/>
            <a:ext cx="5805170" cy="325628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810133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Helvetica" charset="0"/>
                <a:cs typeface="Helvetica" charset="0"/>
              </a:rPr>
              <a:t>Protocols</a:t>
            </a:r>
            <a:endParaRPr lang="en-US" altLang="zh-CN" sz="2800" b="1" spc="300" dirty="0">
              <a:solidFill>
                <a:schemeClr val="tx1">
                  <a:lumMod val="75000"/>
                  <a:lumOff val="25000"/>
                </a:schemeClr>
              </a:solidFill>
              <a:latin typeface="Helvetica" charset="0"/>
              <a:cs typeface="Helvetica"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2.3</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indent="0" algn="l">
              <a:lnSpc>
                <a:spcPct val="130000"/>
              </a:lnSpc>
              <a:buClr>
                <a:srgbClr val="059199"/>
              </a:buClr>
              <a:buFont typeface="+mj-lt"/>
              <a:buNone/>
            </a:pPr>
            <a:r>
              <a:rPr lang="en-US" sz="2000" dirty="0">
                <a:solidFill>
                  <a:schemeClr val="tx1">
                    <a:lumMod val="75000"/>
                    <a:lumOff val="25000"/>
                  </a:schemeClr>
                </a:solidFill>
                <a:uFillTx/>
                <a:latin typeface="Helvetica" charset="0"/>
              </a:rPr>
              <a:t>LLM</a:t>
            </a:r>
            <a:r>
              <a:rPr lang="zh-CN" altLang="en-US" sz="2000" dirty="0">
                <a:solidFill>
                  <a:schemeClr val="tx1">
                    <a:lumMod val="75000"/>
                    <a:lumOff val="25000"/>
                  </a:schemeClr>
                </a:solidFill>
                <a:uFillTx/>
                <a:latin typeface="Helvetica" charset="0"/>
              </a:rPr>
              <a:t>理论上可以调用任何的程序，只要程序的输入和输出符合某种</a:t>
            </a:r>
            <a:r>
              <a:rPr lang="en-US" altLang="zh-CN" sz="2000" dirty="0">
                <a:solidFill>
                  <a:schemeClr val="accent2">
                    <a:lumMod val="75000"/>
                  </a:schemeClr>
                </a:solidFill>
                <a:uFillTx/>
                <a:latin typeface="Helvetica" charset="0"/>
              </a:rPr>
              <a:t>“</a:t>
            </a:r>
            <a:r>
              <a:rPr lang="zh-CN" altLang="en-US" sz="2000" dirty="0">
                <a:solidFill>
                  <a:schemeClr val="accent2">
                    <a:lumMod val="75000"/>
                  </a:schemeClr>
                </a:solidFill>
                <a:uFillTx/>
                <a:latin typeface="Helvetica" charset="0"/>
              </a:rPr>
              <a:t>规范</a:t>
            </a:r>
            <a:r>
              <a:rPr lang="en-US" altLang="zh-CN" sz="2000" dirty="0">
                <a:solidFill>
                  <a:schemeClr val="accent2">
                    <a:lumMod val="75000"/>
                  </a:schemeClr>
                </a:solidFill>
                <a:uFillTx/>
                <a:latin typeface="Helvetica" charset="0"/>
              </a:rPr>
              <a:t>”</a:t>
            </a:r>
            <a:r>
              <a:rPr lang="zh-CN" altLang="en-US" sz="2000" dirty="0">
                <a:solidFill>
                  <a:schemeClr val="tx1">
                    <a:lumMod val="75000"/>
                    <a:lumOff val="25000"/>
                  </a:schemeClr>
                </a:solidFill>
                <a:uFillTx/>
                <a:latin typeface="Helvetica" charset="0"/>
              </a:rPr>
              <a:t>。目前有两种协议定义了这种</a:t>
            </a:r>
            <a:r>
              <a:rPr lang="zh-CN" altLang="en-US" sz="2000" dirty="0">
                <a:solidFill>
                  <a:schemeClr val="tx1">
                    <a:lumMod val="75000"/>
                    <a:lumOff val="25000"/>
                  </a:schemeClr>
                </a:solidFill>
                <a:uFillTx/>
                <a:latin typeface="Helvetica" charset="0"/>
              </a:rPr>
              <a:t>规范：</a:t>
            </a:r>
            <a:endParaRPr lang="zh-CN" altLang="en-US"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r>
              <a:rPr lang="en-US" altLang="zh-CN" sz="2000" dirty="0">
                <a:solidFill>
                  <a:schemeClr val="tx1">
                    <a:lumMod val="75000"/>
                    <a:lumOff val="25000"/>
                  </a:schemeClr>
                </a:solidFill>
                <a:uFillTx/>
                <a:latin typeface="Helvetica" charset="0"/>
              </a:rPr>
              <a:t>MCP </a:t>
            </a:r>
            <a:endParaRPr lang="en-US" altLang="zh-CN"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en-US" altLang="zh-CN" sz="2000" dirty="0">
                <a:solidFill>
                  <a:schemeClr val="tx1">
                    <a:lumMod val="75000"/>
                    <a:lumOff val="25000"/>
                  </a:schemeClr>
                </a:solidFill>
                <a:uFillTx/>
                <a:latin typeface="Helvetica" charset="0"/>
              </a:rPr>
              <a:t>Anthropic </a:t>
            </a:r>
            <a:r>
              <a:rPr lang="zh-CN" altLang="en-US" sz="2000" dirty="0">
                <a:solidFill>
                  <a:schemeClr val="tx1">
                    <a:lumMod val="75000"/>
                    <a:lumOff val="25000"/>
                  </a:schemeClr>
                </a:solidFill>
                <a:uFillTx/>
                <a:latin typeface="Helvetica" charset="0"/>
              </a:rPr>
              <a:t>提出的开源协议，用于</a:t>
            </a:r>
            <a:r>
              <a:rPr lang="en-US" altLang="zh-CN" sz="2000" dirty="0">
                <a:solidFill>
                  <a:schemeClr val="tx1">
                    <a:lumMod val="75000"/>
                    <a:lumOff val="25000"/>
                  </a:schemeClr>
                </a:solidFill>
                <a:uFillTx/>
                <a:latin typeface="Helvetica" charset="0"/>
              </a:rPr>
              <a:t>Tools</a:t>
            </a:r>
            <a:r>
              <a:rPr lang="zh-CN" altLang="en-US" sz="2000" dirty="0">
                <a:solidFill>
                  <a:schemeClr val="tx1">
                    <a:lumMod val="75000"/>
                    <a:lumOff val="25000"/>
                  </a:schemeClr>
                </a:solidFill>
                <a:uFillTx/>
                <a:latin typeface="Helvetica" charset="0"/>
              </a:rPr>
              <a:t>和</a:t>
            </a:r>
            <a:r>
              <a:rPr lang="en-US" altLang="zh-CN" sz="2000" dirty="0">
                <a:solidFill>
                  <a:schemeClr val="tx1">
                    <a:lumMod val="75000"/>
                    <a:lumOff val="25000"/>
                  </a:schemeClr>
                </a:solidFill>
                <a:uFillTx/>
                <a:latin typeface="Helvetica" charset="0"/>
              </a:rPr>
              <a:t>LLM</a:t>
            </a:r>
            <a:r>
              <a:rPr lang="zh-CN" altLang="en-US" sz="2000" dirty="0">
                <a:solidFill>
                  <a:schemeClr val="tx1">
                    <a:lumMod val="75000"/>
                    <a:lumOff val="25000"/>
                  </a:schemeClr>
                </a:solidFill>
                <a:uFillTx/>
                <a:latin typeface="Helvetica" charset="0"/>
              </a:rPr>
              <a:t>间通过</a:t>
            </a:r>
            <a:r>
              <a:rPr lang="en-US" altLang="zh-CN" sz="2000" dirty="0">
                <a:solidFill>
                  <a:schemeClr val="tx1">
                    <a:lumMod val="75000"/>
                    <a:lumOff val="25000"/>
                  </a:schemeClr>
                </a:solidFill>
                <a:uFillTx/>
                <a:latin typeface="Helvetica" charset="0"/>
              </a:rPr>
              <a:t>JSON-RPC</a:t>
            </a:r>
            <a:r>
              <a:rPr lang="zh-CN" altLang="en-US" sz="2000" dirty="0">
                <a:solidFill>
                  <a:schemeClr val="tx1">
                    <a:lumMod val="75000"/>
                    <a:lumOff val="25000"/>
                  </a:schemeClr>
                </a:solidFill>
                <a:uFillTx/>
                <a:latin typeface="Helvetica" charset="0"/>
              </a:rPr>
              <a:t>交换上下文和工具调用信息。</a:t>
            </a:r>
            <a:endParaRPr lang="zh-CN" altLang="en-US"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优点：确定性执行与可追溯性、低令牌开销、成本可控</a:t>
            </a:r>
            <a:endParaRPr lang="zh-CN" altLang="en-US"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缺点：不涵盖</a:t>
            </a:r>
            <a:r>
              <a:rPr lang="en-US" altLang="zh-CN" sz="2000" dirty="0">
                <a:solidFill>
                  <a:schemeClr val="tx1">
                    <a:lumMod val="75000"/>
                    <a:lumOff val="25000"/>
                  </a:schemeClr>
                </a:solidFill>
                <a:uFillTx/>
                <a:latin typeface="Helvetica" charset="0"/>
              </a:rPr>
              <a:t> Agent </a:t>
            </a:r>
            <a:r>
              <a:rPr lang="zh-CN" altLang="en-US" sz="2000" dirty="0">
                <a:solidFill>
                  <a:schemeClr val="tx1">
                    <a:lumMod val="75000"/>
                    <a:lumOff val="25000"/>
                  </a:schemeClr>
                </a:solidFill>
                <a:uFillTx/>
                <a:latin typeface="Helvetica" charset="0"/>
              </a:rPr>
              <a:t>间直接通信，且各</a:t>
            </a:r>
            <a:r>
              <a:rPr lang="en-US" altLang="zh-CN" sz="2000" dirty="0">
                <a:solidFill>
                  <a:schemeClr val="tx1">
                    <a:lumMod val="75000"/>
                    <a:lumOff val="25000"/>
                  </a:schemeClr>
                </a:solidFill>
                <a:uFillTx/>
                <a:latin typeface="Helvetica" charset="0"/>
              </a:rPr>
              <a:t>agent</a:t>
            </a:r>
            <a:r>
              <a:rPr lang="zh-CN" altLang="en-US" sz="2000" dirty="0">
                <a:solidFill>
                  <a:schemeClr val="tx1">
                    <a:lumMod val="75000"/>
                    <a:lumOff val="25000"/>
                  </a:schemeClr>
                </a:solidFill>
                <a:uFillTx/>
                <a:latin typeface="Helvetica" charset="0"/>
              </a:rPr>
              <a:t>间需要专门配置协议格式和</a:t>
            </a:r>
            <a:r>
              <a:rPr lang="en-US" altLang="zh-CN" sz="2000" dirty="0">
                <a:solidFill>
                  <a:schemeClr val="tx1">
                    <a:lumMod val="75000"/>
                    <a:lumOff val="25000"/>
                  </a:schemeClr>
                </a:solidFill>
                <a:uFillTx/>
                <a:latin typeface="Helvetica" charset="0"/>
              </a:rPr>
              <a:t>MCP</a:t>
            </a:r>
            <a:r>
              <a:rPr lang="zh-CN" altLang="en-US" sz="2000" dirty="0">
                <a:solidFill>
                  <a:schemeClr val="tx1">
                    <a:lumMod val="75000"/>
                    <a:lumOff val="25000"/>
                  </a:schemeClr>
                </a:solidFill>
                <a:uFillTx/>
                <a:latin typeface="Helvetica" charset="0"/>
              </a:rPr>
              <a:t>服务器</a:t>
            </a:r>
            <a:endParaRPr lang="en-US" altLang="zh-CN"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a:pPr>
            <a:endParaRPr lang="en-US" altLang="zh-CN" sz="2000" dirty="0">
              <a:solidFill>
                <a:schemeClr val="tx1">
                  <a:lumMod val="75000"/>
                  <a:lumOff val="25000"/>
                </a:schemeClr>
              </a:solidFill>
              <a:uFillTx/>
              <a:latin typeface="Helvetica" charset="0"/>
            </a:endParaRPr>
          </a:p>
          <a:p>
            <a:pPr marL="457200" indent="-457200" algn="l">
              <a:lnSpc>
                <a:spcPct val="130000"/>
              </a:lnSpc>
              <a:buClr>
                <a:srgbClr val="059199"/>
              </a:buClr>
              <a:buFont typeface="+mj-lt"/>
              <a:buAutoNum type="arabicPeriod" startAt="2"/>
            </a:pPr>
            <a:r>
              <a:rPr lang="en-US" altLang="zh-CN" sz="2000" dirty="0">
                <a:solidFill>
                  <a:schemeClr val="tx1">
                    <a:lumMod val="75000"/>
                    <a:lumOff val="25000"/>
                  </a:schemeClr>
                </a:solidFill>
                <a:uFillTx/>
                <a:latin typeface="Helvetica" charset="0"/>
              </a:rPr>
              <a:t>A2A</a:t>
            </a:r>
            <a:endParaRPr lang="en-US" altLang="zh-CN"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en-US" altLang="zh-CN" sz="2000" dirty="0">
                <a:solidFill>
                  <a:schemeClr val="tx1">
                    <a:lumMod val="75000"/>
                    <a:lumOff val="25000"/>
                  </a:schemeClr>
                </a:solidFill>
                <a:uFillTx/>
                <a:latin typeface="Helvetica" charset="0"/>
              </a:rPr>
              <a:t>Google </a:t>
            </a:r>
            <a:r>
              <a:rPr lang="zh-CN" altLang="en-US" sz="2000" dirty="0">
                <a:solidFill>
                  <a:schemeClr val="tx1">
                    <a:lumMod val="75000"/>
                    <a:lumOff val="25000"/>
                  </a:schemeClr>
                </a:solidFill>
                <a:uFillTx/>
                <a:latin typeface="Helvetica" charset="0"/>
              </a:rPr>
              <a:t>提出的协议，</a:t>
            </a:r>
            <a:r>
              <a:rPr lang="zh-CN" altLang="en-US" sz="2000" dirty="0">
                <a:solidFill>
                  <a:schemeClr val="tx1">
                    <a:lumMod val="75000"/>
                    <a:lumOff val="25000"/>
                  </a:schemeClr>
                </a:solidFill>
                <a:uFillTx/>
                <a:latin typeface="Helvetica" charset="0"/>
                <a:sym typeface="+mn-ea"/>
              </a:rPr>
              <a:t>以结构化对话为载体，</a:t>
            </a:r>
            <a:r>
              <a:rPr lang="zh-CN" altLang="en-US" sz="2000" dirty="0">
                <a:solidFill>
                  <a:schemeClr val="tx1">
                    <a:lumMod val="75000"/>
                    <a:lumOff val="25000"/>
                  </a:schemeClr>
                </a:solidFill>
                <a:uFillTx/>
                <a:latin typeface="Helvetica" charset="0"/>
              </a:rPr>
              <a:t>支持智能体自发分工、委派子任务及运行时生成新</a:t>
            </a:r>
            <a:r>
              <a:rPr lang="en-US" altLang="zh-CN" sz="2000" dirty="0">
                <a:solidFill>
                  <a:schemeClr val="tx1">
                    <a:lumMod val="75000"/>
                    <a:lumOff val="25000"/>
                  </a:schemeClr>
                </a:solidFill>
                <a:uFillTx/>
                <a:latin typeface="Helvetica" charset="0"/>
              </a:rPr>
              <a:t> Agent</a:t>
            </a:r>
            <a:r>
              <a:rPr lang="zh-CN" altLang="en-US" sz="2000" dirty="0">
                <a:solidFill>
                  <a:schemeClr val="tx1">
                    <a:lumMod val="75000"/>
                    <a:lumOff val="25000"/>
                  </a:schemeClr>
                </a:solidFill>
                <a:uFillTx/>
                <a:latin typeface="Helvetica" charset="0"/>
              </a:rPr>
              <a:t>，不同组织或框架下的</a:t>
            </a:r>
            <a:r>
              <a:rPr lang="en-US" altLang="zh-CN" sz="2000" dirty="0">
                <a:solidFill>
                  <a:schemeClr val="tx1">
                    <a:lumMod val="75000"/>
                    <a:lumOff val="25000"/>
                  </a:schemeClr>
                </a:solidFill>
                <a:uFillTx/>
                <a:latin typeface="Helvetica" charset="0"/>
              </a:rPr>
              <a:t> Agent </a:t>
            </a:r>
            <a:r>
              <a:rPr lang="zh-CN" altLang="en-US" sz="2000" dirty="0">
                <a:solidFill>
                  <a:schemeClr val="tx1">
                    <a:lumMod val="75000"/>
                    <a:lumOff val="25000"/>
                  </a:schemeClr>
                </a:solidFill>
                <a:uFillTx/>
                <a:latin typeface="Helvetica" charset="0"/>
              </a:rPr>
              <a:t>可通过统一的</a:t>
            </a:r>
            <a:r>
              <a:rPr lang="en-US" altLang="zh-CN" sz="2000" dirty="0">
                <a:solidFill>
                  <a:schemeClr val="tx1">
                    <a:lumMod val="75000"/>
                    <a:lumOff val="25000"/>
                  </a:schemeClr>
                </a:solidFill>
                <a:uFillTx/>
                <a:latin typeface="Helvetica" charset="0"/>
              </a:rPr>
              <a:t> A2A </a:t>
            </a:r>
            <a:r>
              <a:rPr lang="zh-CN" altLang="en-US" sz="2000" dirty="0">
                <a:solidFill>
                  <a:schemeClr val="tx1">
                    <a:lumMod val="75000"/>
                    <a:lumOff val="25000"/>
                  </a:schemeClr>
                </a:solidFill>
                <a:uFillTx/>
                <a:latin typeface="Helvetica" charset="0"/>
              </a:rPr>
              <a:t>协议发现彼此并协作。</a:t>
            </a:r>
            <a:endParaRPr lang="zh-CN" altLang="en-US"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优点：功能更强，无需预定义</a:t>
            </a:r>
            <a:r>
              <a:rPr lang="en-US" altLang="zh-CN" sz="2000" dirty="0">
                <a:solidFill>
                  <a:schemeClr val="tx1">
                    <a:lumMod val="75000"/>
                    <a:lumOff val="25000"/>
                  </a:schemeClr>
                </a:solidFill>
                <a:uFillTx/>
                <a:latin typeface="Helvetica" charset="0"/>
              </a:rPr>
              <a:t> API</a:t>
            </a:r>
            <a:r>
              <a:rPr lang="zh-CN" altLang="en-US" sz="2000" dirty="0">
                <a:solidFill>
                  <a:schemeClr val="tx1">
                    <a:lumMod val="75000"/>
                    <a:lumOff val="25000"/>
                  </a:schemeClr>
                </a:solidFill>
                <a:uFillTx/>
                <a:latin typeface="Helvetica" charset="0"/>
              </a:rPr>
              <a:t>，较贴近人机交流习惯，易于原型快速迭代。</a:t>
            </a:r>
            <a:endParaRPr lang="zh-CN" altLang="en-US"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缺点：开销较大，可控性和回溯性</a:t>
            </a:r>
            <a:r>
              <a:rPr lang="zh-CN" altLang="en-US" sz="2000" dirty="0">
                <a:solidFill>
                  <a:schemeClr val="tx1">
                    <a:lumMod val="75000"/>
                    <a:lumOff val="25000"/>
                  </a:schemeClr>
                </a:solidFill>
                <a:uFillTx/>
                <a:latin typeface="Helvetica" charset="0"/>
              </a:rPr>
              <a:t>不足</a:t>
            </a:r>
            <a:endParaRPr lang="zh-CN" altLang="en-US" sz="2000" dirty="0">
              <a:solidFill>
                <a:schemeClr val="tx1">
                  <a:lumMod val="75000"/>
                  <a:lumOff val="25000"/>
                </a:schemeClr>
              </a:solidFill>
              <a:uFillTx/>
              <a:latin typeface="Helvetica"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8101330" cy="521970"/>
          </a:xfrm>
          <a:prstGeom prst="rect">
            <a:avLst/>
          </a:prstGeom>
          <a:noFill/>
        </p:spPr>
        <p:txBody>
          <a:bodyPr wrap="square" rtlCol="0">
            <a:spAutoFit/>
          </a:bodyPr>
          <a:lstStyle/>
          <a:p>
            <a:r>
              <a:rPr lang="en-US" altLang="zh-CN" sz="2800" dirty="0">
                <a:solidFill>
                  <a:schemeClr val="tx1">
                    <a:lumMod val="75000"/>
                    <a:lumOff val="25000"/>
                  </a:schemeClr>
                </a:solidFill>
                <a:uFillTx/>
                <a:latin typeface="Arial" panose="020B0604020202020204" pitchFamily="34" charset="0"/>
                <a:sym typeface="+mn-ea"/>
              </a:rPr>
              <a:t>Orchestrater</a:t>
            </a:r>
            <a:endParaRPr lang="en-US" altLang="zh-CN" sz="2800" b="1" spc="300" dirty="0">
              <a:solidFill>
                <a:schemeClr val="tx1">
                  <a:lumMod val="75000"/>
                  <a:lumOff val="25000"/>
                </a:schemeClr>
              </a:solidFill>
              <a:latin typeface="Helvetica" charset="0"/>
              <a:cs typeface="Helvetica"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3</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本项目旨在简要实现论文撰写与修改，故在前端界面上追求简洁</a:t>
            </a:r>
            <a:r>
              <a:rPr lang="zh-CN" altLang="en-US" sz="2000" dirty="0">
                <a:solidFill>
                  <a:schemeClr val="tx1">
                    <a:lumMod val="75000"/>
                    <a:lumOff val="25000"/>
                  </a:schemeClr>
                </a:solidFill>
                <a:uFillTx/>
                <a:latin typeface="Helvetica" charset="0"/>
              </a:rPr>
              <a:t>有效。</a:t>
            </a:r>
            <a:endParaRPr lang="zh-CN" altLang="en-US"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endParaRPr lang="zh-CN" altLang="en-US"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一个可选</a:t>
            </a:r>
            <a:r>
              <a:rPr lang="en-US" altLang="zh-CN" sz="2000" dirty="0">
                <a:solidFill>
                  <a:schemeClr val="tx1">
                    <a:lumMod val="75000"/>
                    <a:lumOff val="25000"/>
                  </a:schemeClr>
                </a:solidFill>
                <a:uFillTx/>
                <a:latin typeface="Helvetica" charset="0"/>
              </a:rPr>
              <a:t>AI</a:t>
            </a:r>
            <a:r>
              <a:rPr lang="zh-CN" altLang="en-US" sz="2000" dirty="0">
                <a:solidFill>
                  <a:schemeClr val="tx1">
                    <a:lumMod val="75000"/>
                    <a:lumOff val="25000"/>
                  </a:schemeClr>
                </a:solidFill>
                <a:uFillTx/>
                <a:latin typeface="Helvetica" charset="0"/>
              </a:rPr>
              <a:t>展示前端：</a:t>
            </a:r>
            <a:r>
              <a:rPr lang="en-US" altLang="zh-CN" sz="2000" dirty="0">
                <a:solidFill>
                  <a:schemeClr val="tx1">
                    <a:lumMod val="75000"/>
                    <a:lumOff val="25000"/>
                  </a:schemeClr>
                </a:solidFill>
                <a:uFillTx/>
                <a:latin typeface="Helvetica" charset="0"/>
              </a:rPr>
              <a:t>Gradio</a:t>
            </a:r>
            <a:endParaRPr lang="en-US" altLang="zh-CN" sz="2000" dirty="0">
              <a:solidFill>
                <a:schemeClr val="tx1">
                  <a:lumMod val="75000"/>
                  <a:lumOff val="25000"/>
                </a:schemeClr>
              </a:solidFill>
              <a:uFillTx/>
              <a:latin typeface="Helvetica" charset="0"/>
            </a:endParaRPr>
          </a:p>
          <a:p>
            <a:pPr indent="0" algn="l">
              <a:lnSpc>
                <a:spcPct val="130000"/>
              </a:lnSpc>
              <a:buClr>
                <a:srgbClr val="059199"/>
              </a:buClr>
              <a:buFont typeface="+mj-lt"/>
              <a:buNone/>
            </a:pPr>
            <a:r>
              <a:rPr lang="zh-CN" altLang="en-US" sz="2000" dirty="0">
                <a:solidFill>
                  <a:schemeClr val="tx1">
                    <a:lumMod val="75000"/>
                    <a:lumOff val="25000"/>
                  </a:schemeClr>
                </a:solidFill>
                <a:uFillTx/>
                <a:latin typeface="Helvetica" charset="0"/>
              </a:rPr>
              <a:t>应用</a:t>
            </a:r>
            <a:r>
              <a:rPr lang="zh-CN" altLang="en-US" sz="2000" dirty="0">
                <a:solidFill>
                  <a:schemeClr val="tx1">
                    <a:lumMod val="75000"/>
                    <a:lumOff val="25000"/>
                  </a:schemeClr>
                </a:solidFill>
                <a:uFillTx/>
                <a:latin typeface="Helvetica" charset="0"/>
              </a:rPr>
              <a:t>简介：用于快速创建和分享机器学习模型的交互式界面。通过简单的代码将模型、函数或数据处理流程转化为易于使用的</a:t>
            </a:r>
            <a:r>
              <a:rPr lang="en-US" altLang="zh-CN" sz="2000" dirty="0">
                <a:solidFill>
                  <a:schemeClr val="tx1">
                    <a:lumMod val="75000"/>
                    <a:lumOff val="25000"/>
                  </a:schemeClr>
                </a:solidFill>
                <a:uFillTx/>
                <a:latin typeface="Helvetica" charset="0"/>
              </a:rPr>
              <a:t> web </a:t>
            </a:r>
            <a:r>
              <a:rPr lang="zh-CN" altLang="en-US" sz="2000" dirty="0">
                <a:solidFill>
                  <a:schemeClr val="tx1">
                    <a:lumMod val="75000"/>
                    <a:lumOff val="25000"/>
                  </a:schemeClr>
                </a:solidFill>
                <a:uFillTx/>
                <a:latin typeface="Helvetica" charset="0"/>
              </a:rPr>
              <a:t>应用，适合演示、测试和部署机器学习模型，无需复杂的前端开发即可让用户通过浏览器与模型交互。</a:t>
            </a:r>
            <a:endParaRPr lang="zh-CN" altLang="en-US" sz="2000" dirty="0">
              <a:solidFill>
                <a:schemeClr val="tx1">
                  <a:lumMod val="75000"/>
                  <a:lumOff val="25000"/>
                </a:schemeClr>
              </a:solidFill>
              <a:uFillTx/>
              <a:latin typeface="Helvetica"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7000" b="-17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12561866" y="-185945"/>
            <a:ext cx="12192000" cy="6858000"/>
            <a:chOff x="-9441874" y="-1384720"/>
            <a:chExt cx="12192000" cy="6858000"/>
          </a:xfrm>
        </p:grpSpPr>
        <p:pic>
          <p:nvPicPr>
            <p:cNvPr id="1026" name="Picture 2" descr="http://pic.97uimg.com/back_pic/00/01/88/75/dab74c05ca1b40a8122bedf0e8ad055b.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44420"/>
            <a:stretch>
              <a:fillRect/>
            </a:stretch>
          </p:blipFill>
          <p:spPr bwMode="auto">
            <a:xfrm>
              <a:off x="-9441599" y="-1384719"/>
              <a:ext cx="1219145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9441874" y="-1384720"/>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p:nvSpPr>
        <p:spPr>
          <a:xfrm>
            <a:off x="3252652" y="2173931"/>
            <a:ext cx="8939348"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782210" y="2938825"/>
            <a:ext cx="5626628" cy="829945"/>
          </a:xfrm>
          <a:prstGeom prst="rect">
            <a:avLst/>
          </a:prstGeom>
          <a:noFill/>
        </p:spPr>
        <p:txBody>
          <a:bodyPr wrap="square" rtlCol="0">
            <a:spAutoFit/>
          </a:bodyPr>
          <a:lstStyle/>
          <a:p>
            <a:pPr algn="just"/>
            <a:r>
              <a:rPr lang="zh-CN" altLang="en-US" sz="4800" b="1" spc="300" dirty="0">
                <a:solidFill>
                  <a:schemeClr val="bg1"/>
                </a:solidFill>
              </a:rPr>
              <a:t>谢谢</a:t>
            </a:r>
            <a:endParaRPr lang="zh-CN" altLang="en-US" sz="4800" b="1" spc="300" dirty="0">
              <a:solidFill>
                <a:schemeClr val="bg1"/>
              </a:solidFill>
            </a:endParaRPr>
          </a:p>
        </p:txBody>
      </p:sp>
      <p:sp>
        <p:nvSpPr>
          <p:cNvPr id="11" name="文本框 10"/>
          <p:cNvSpPr txBox="1"/>
          <p:nvPr/>
        </p:nvSpPr>
        <p:spPr>
          <a:xfrm>
            <a:off x="6050915" y="4338955"/>
            <a:ext cx="2035810" cy="368300"/>
          </a:xfrm>
          <a:prstGeom prst="rect">
            <a:avLst/>
          </a:prstGeom>
          <a:noFill/>
        </p:spPr>
        <p:txBody>
          <a:bodyPr wrap="square" rtlCol="0">
            <a:spAutoFit/>
          </a:bodyPr>
          <a:lstStyle/>
          <a:p>
            <a:r>
              <a:rPr lang="zh-CN" altLang="en-US" b="1" dirty="0">
                <a:solidFill>
                  <a:schemeClr val="bg1"/>
                </a:solidFill>
              </a:rPr>
              <a:t>答辩人</a:t>
            </a:r>
            <a:endParaRPr lang="zh-CN" altLang="en-US" b="1" dirty="0">
              <a:solidFill>
                <a:schemeClr val="bg1"/>
              </a:solidFill>
            </a:endParaRPr>
          </a:p>
        </p:txBody>
      </p:sp>
      <p:sp>
        <p:nvSpPr>
          <p:cNvPr id="12" name="文本框 11"/>
          <p:cNvSpPr txBox="1"/>
          <p:nvPr/>
        </p:nvSpPr>
        <p:spPr>
          <a:xfrm>
            <a:off x="7916763" y="4312179"/>
            <a:ext cx="2016792" cy="368300"/>
          </a:xfrm>
          <a:prstGeom prst="rect">
            <a:avLst/>
          </a:prstGeom>
          <a:noFill/>
        </p:spPr>
        <p:txBody>
          <a:bodyPr wrap="square" rtlCol="0">
            <a:spAutoFit/>
          </a:bodyPr>
          <a:lstStyle/>
          <a:p>
            <a:r>
              <a:rPr lang="zh-CN" altLang="en-US" b="1">
                <a:solidFill>
                  <a:schemeClr val="bg1"/>
                </a:solidFill>
              </a:rPr>
              <a:t>导师：</a:t>
            </a:r>
            <a:endParaRPr b="1" dirty="0">
              <a:solidFill>
                <a:schemeClr val="bg1"/>
              </a:solidFill>
            </a:endParaRPr>
          </a:p>
        </p:txBody>
      </p:sp>
      <p:pic>
        <p:nvPicPr>
          <p:cNvPr id="19" name="Jewel - Simple Gifts">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cstate="print"/>
          <a:stretch>
            <a:fillRect/>
          </a:stretch>
        </p:blipFill>
        <p:spPr>
          <a:xfrm>
            <a:off x="0" y="-1211826"/>
            <a:ext cx="609600" cy="609600"/>
          </a:xfrm>
          <a:prstGeom prst="rect">
            <a:avLst/>
          </a:prstGeom>
        </p:spPr>
      </p:pic>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9451" y="2662728"/>
            <a:ext cx="1399822" cy="1399822"/>
          </a:xfrm>
          <a:prstGeom prst="rect">
            <a:avLst/>
          </a:prstGeom>
        </p:spPr>
      </p:pic>
    </p:spTree>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9"/>
                                        </p:tgtEl>
                                      </p:cBhvr>
                                    </p:cmd>
                                  </p:childTnLst>
                                </p:cTn>
                              </p:par>
                              <p:par>
                                <p:cTn id="7" presetID="22" presetClass="entr" presetSubtype="8"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wipe(left)">
                                      <p:cBhvr>
                                        <p:cTn id="9" dur="500"/>
                                        <p:tgtEl>
                                          <p:spTgt spid="4"/>
                                        </p:tgtEl>
                                      </p:cBhvr>
                                    </p:animEffect>
                                  </p:childTnLst>
                                </p:cTn>
                              </p:par>
                              <p:par>
                                <p:cTn id="10" presetID="12" presetClass="entr" presetSubtype="1" fill="hold" grpId="0" nodeType="withEffect">
                                  <p:stCondLst>
                                    <p:cond delay="110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down)">
                                      <p:cBhvr>
                                        <p:cTn id="13" dur="500"/>
                                        <p:tgtEl>
                                          <p:spTgt spid="5"/>
                                        </p:tgtEl>
                                      </p:cBhvr>
                                    </p:animEffect>
                                  </p:childTnLst>
                                </p:cTn>
                              </p:par>
                              <p:par>
                                <p:cTn id="14" presetID="22" presetClass="entr" presetSubtype="1" fill="hold" grpId="0" nodeType="withEffect">
                                  <p:stCondLst>
                                    <p:cond delay="1500"/>
                                  </p:stCondLst>
                                  <p:childTnLst>
                                    <p:set>
                                      <p:cBhvr>
                                        <p:cTn id="15" dur="1" fill="hold">
                                          <p:stCondLst>
                                            <p:cond delay="0"/>
                                          </p:stCondLst>
                                        </p:cTn>
                                        <p:tgtEl>
                                          <p:spTgt spid="11"/>
                                        </p:tgtEl>
                                        <p:attrNameLst>
                                          <p:attrName>style.visibility</p:attrName>
                                        </p:attrNameLst>
                                      </p:cBhvr>
                                      <p:to>
                                        <p:strVal val="visible"/>
                                      </p:to>
                                    </p:set>
                                    <p:animEffect transition="in" filter="wipe(up)">
                                      <p:cBhvr>
                                        <p:cTn id="16" dur="500"/>
                                        <p:tgtEl>
                                          <p:spTgt spid="11"/>
                                        </p:tgtEl>
                                      </p:cBhvr>
                                    </p:animEffect>
                                  </p:childTnLst>
                                </p:cTn>
                              </p:par>
                              <p:par>
                                <p:cTn id="17" presetID="22" presetClass="entr" presetSubtype="1" fill="hold" grpId="0" nodeType="withEffect">
                                  <p:stCondLst>
                                    <p:cond delay="180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0" repeatCount="indefinite" fill="hold" display="0">
                  <p:stCondLst>
                    <p:cond delay="indefinite"/>
                  </p:stCondLst>
                  <p:endCondLst>
                    <p:cond evt="onStopAudio" delay="0">
                      <p:tgtEl>
                        <p:sldTgt/>
                      </p:tgtEl>
                    </p:cond>
                  </p:endCondLst>
                </p:cTn>
                <p:tgtEl>
                  <p:spTgt spid="19"/>
                </p:tgtEl>
              </p:cMediaNode>
            </p:audio>
          </p:childTnLst>
        </p:cTn>
      </p:par>
    </p:tnLst>
    <p:bldLst>
      <p:bldP spid="4" grpId="0" animBg="1"/>
      <p:bldP spid="5" grpId="0"/>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Arial" panose="020B0604020202020204" pitchFamily="34" charset="0"/>
                <a:cs typeface="Arial" panose="020B0604020202020204" pitchFamily="34" charset="0"/>
              </a:rPr>
              <a:t>WritingBench</a:t>
            </a:r>
            <a:endParaRPr lang="en-US" altLang="zh-CN" sz="2800" b="1" spc="3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r>
              <a:rPr lang="zh-CN" altLang="en-US" sz="2000" dirty="0">
                <a:solidFill>
                  <a:schemeClr val="tx1">
                    <a:lumMod val="75000"/>
                    <a:lumOff val="25000"/>
                  </a:schemeClr>
                </a:solidFill>
                <a:uFillTx/>
                <a:latin typeface="Arial" panose="020B0604020202020204" pitchFamily="34" charset="0"/>
              </a:rPr>
              <a:t>现有</a:t>
            </a:r>
            <a:r>
              <a:rPr lang="en-US" altLang="zh-CN" sz="2000" dirty="0">
                <a:solidFill>
                  <a:schemeClr val="tx1">
                    <a:lumMod val="75000"/>
                    <a:lumOff val="25000"/>
                  </a:schemeClr>
                </a:solidFill>
                <a:uFillTx/>
                <a:latin typeface="Arial" panose="020B0604020202020204" pitchFamily="34" charset="0"/>
              </a:rPr>
              <a:t>AI</a:t>
            </a:r>
            <a:r>
              <a:rPr lang="zh-CN" altLang="en-US" sz="2000" dirty="0">
                <a:solidFill>
                  <a:schemeClr val="tx1">
                    <a:lumMod val="75000"/>
                    <a:lumOff val="25000"/>
                  </a:schemeClr>
                </a:solidFill>
                <a:uFillTx/>
                <a:latin typeface="Arial" panose="020B0604020202020204" pitchFamily="34" charset="0"/>
              </a:rPr>
              <a:t>写作评估多局限于单一领域和短文本，大多聚焦于文学小说创作，而商业文书、法律文书以及因社交媒体发展催生的营销类写作等领域则成为评估盲区。此外，传统评估方法多采用固定标准来衡量不同的复杂场景。数据表明，传统评估方法与人类判断的一致性不足</a:t>
            </a:r>
            <a:r>
              <a:rPr lang="en-US" altLang="zh-CN" sz="2000" dirty="0">
                <a:solidFill>
                  <a:schemeClr val="tx1">
                    <a:lumMod val="75000"/>
                    <a:lumOff val="25000"/>
                  </a:schemeClr>
                </a:solidFill>
                <a:uFillTx/>
                <a:latin typeface="Arial" panose="020B0604020202020204" pitchFamily="34" charset="0"/>
              </a:rPr>
              <a:t>65%</a:t>
            </a:r>
            <a:r>
              <a:rPr lang="zh-CN" altLang="en-US" sz="2000" dirty="0">
                <a:solidFill>
                  <a:schemeClr val="tx1">
                    <a:lumMod val="75000"/>
                    <a:lumOff val="25000"/>
                  </a:schemeClr>
                </a:solidFill>
                <a:uFillTx/>
                <a:latin typeface="Arial" panose="020B0604020202020204" pitchFamily="34" charset="0"/>
              </a:rPr>
              <a:t>，严重制约了创作型</a:t>
            </a:r>
            <a:r>
              <a:rPr lang="en-US" altLang="zh-CN" sz="2000" dirty="0">
                <a:solidFill>
                  <a:schemeClr val="tx1">
                    <a:lumMod val="75000"/>
                    <a:lumOff val="25000"/>
                  </a:schemeClr>
                </a:solidFill>
                <a:uFillTx/>
                <a:latin typeface="Arial" panose="020B0604020202020204" pitchFamily="34" charset="0"/>
              </a:rPr>
              <a:t>AI</a:t>
            </a:r>
            <a:r>
              <a:rPr lang="zh-CN" altLang="en-US" sz="2000" dirty="0">
                <a:solidFill>
                  <a:schemeClr val="tx1">
                    <a:lumMod val="75000"/>
                    <a:lumOff val="25000"/>
                  </a:schemeClr>
                </a:solidFill>
                <a:uFillTx/>
                <a:latin typeface="Arial" panose="020B0604020202020204" pitchFamily="34" charset="0"/>
              </a:rPr>
              <a:t>的发展。</a:t>
            </a:r>
            <a:endParaRPr lang="zh-CN" altLang="en-US" sz="2000" dirty="0">
              <a:solidFill>
                <a:schemeClr val="tx1">
                  <a:lumMod val="75000"/>
                  <a:lumOff val="25000"/>
                </a:schemeClr>
              </a:solidFill>
              <a:uFillTx/>
              <a:latin typeface="Arial" panose="020B0604020202020204" pitchFamily="34" charset="0"/>
            </a:endParaRPr>
          </a:p>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pic>
        <p:nvPicPr>
          <p:cNvPr id="9" name="图片 8"/>
          <p:cNvPicPr/>
          <p:nvPr/>
        </p:nvPicPr>
        <p:blipFill>
          <a:blip r:embed="rId1"/>
          <a:stretch>
            <a:fillRect/>
          </a:stretch>
        </p:blipFill>
        <p:spPr>
          <a:xfrm>
            <a:off x="813435" y="2504758"/>
            <a:ext cx="10287000" cy="286702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Arial" panose="020B0604020202020204" pitchFamily="34" charset="0"/>
                <a:cs typeface="Arial" panose="020B0604020202020204" pitchFamily="34" charset="0"/>
              </a:rPr>
              <a:t>Topic</a:t>
            </a:r>
            <a:endParaRPr lang="en-US" altLang="zh-CN" sz="2800" b="1" spc="3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11" name="图片 10"/>
          <p:cNvPicPr/>
          <p:nvPr/>
        </p:nvPicPr>
        <p:blipFill>
          <a:blip r:embed="rId1"/>
          <a:stretch>
            <a:fillRect/>
          </a:stretch>
        </p:blipFill>
        <p:spPr>
          <a:xfrm>
            <a:off x="1066800" y="920750"/>
            <a:ext cx="4862195" cy="3969385"/>
          </a:xfrm>
          <a:prstGeom prst="rect">
            <a:avLst/>
          </a:prstGeom>
        </p:spPr>
      </p:pic>
      <p:pic>
        <p:nvPicPr>
          <p:cNvPr id="13" name="图片 12"/>
          <p:cNvPicPr/>
          <p:nvPr/>
        </p:nvPicPr>
        <p:blipFill>
          <a:blip r:embed="rId2"/>
          <a:stretch>
            <a:fillRect/>
          </a:stretch>
        </p:blipFill>
        <p:spPr>
          <a:xfrm>
            <a:off x="6096000" y="819150"/>
            <a:ext cx="5355590" cy="4008755"/>
          </a:xfrm>
          <a:prstGeom prst="rect">
            <a:avLst/>
          </a:prstGeom>
        </p:spPr>
      </p:pic>
      <p:pic>
        <p:nvPicPr>
          <p:cNvPr id="15" name="图片 14"/>
          <p:cNvPicPr/>
          <p:nvPr/>
        </p:nvPicPr>
        <p:blipFill>
          <a:blip r:embed="rId3"/>
          <a:stretch>
            <a:fillRect/>
          </a:stretch>
        </p:blipFill>
        <p:spPr>
          <a:xfrm>
            <a:off x="952500" y="4889183"/>
            <a:ext cx="10287000" cy="168592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Arial" panose="020B0604020202020204" pitchFamily="34" charset="0"/>
                <a:cs typeface="Arial" panose="020B0604020202020204" pitchFamily="34" charset="0"/>
              </a:rPr>
              <a:t>Detail</a:t>
            </a:r>
            <a:endParaRPr lang="en-US" altLang="zh-CN" sz="2800" b="1" spc="3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3</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4" name="图片 3"/>
          <p:cNvPicPr/>
          <p:nvPr/>
        </p:nvPicPr>
        <p:blipFill>
          <a:blip r:embed="rId1"/>
          <a:stretch>
            <a:fillRect/>
          </a:stretch>
        </p:blipFill>
        <p:spPr>
          <a:xfrm>
            <a:off x="818515" y="1016635"/>
            <a:ext cx="10554970" cy="466026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Arial" panose="020B0604020202020204" pitchFamily="34" charset="0"/>
                <a:cs typeface="Arial" panose="020B0604020202020204" pitchFamily="34" charset="0"/>
              </a:rPr>
              <a:t>Result</a:t>
            </a:r>
            <a:endParaRPr lang="en-US" altLang="zh-CN" sz="2800" b="1" spc="3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4</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10" name="图片 9" descr="6f823c9ca39998e9f91684ca1ea2e81"/>
          <p:cNvPicPr>
            <a:picLocks noChangeAspect="1"/>
          </p:cNvPicPr>
          <p:nvPr/>
        </p:nvPicPr>
        <p:blipFill>
          <a:blip r:embed="rId1"/>
          <a:stretch>
            <a:fillRect/>
          </a:stretch>
        </p:blipFill>
        <p:spPr>
          <a:xfrm>
            <a:off x="1294130" y="842645"/>
            <a:ext cx="9604375" cy="563245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Arial" panose="020B0604020202020204" pitchFamily="34" charset="0"/>
                <a:cs typeface="Arial" panose="020B0604020202020204" pitchFamily="34" charset="0"/>
              </a:rPr>
              <a:t>Result</a:t>
            </a:r>
            <a:endParaRPr lang="en-US" altLang="zh-CN" sz="2800" b="1" spc="3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5</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4" name="图片 3"/>
          <p:cNvPicPr/>
          <p:nvPr/>
        </p:nvPicPr>
        <p:blipFill>
          <a:blip r:embed="rId1"/>
          <a:stretch>
            <a:fillRect/>
          </a:stretch>
        </p:blipFill>
        <p:spPr>
          <a:xfrm>
            <a:off x="201295" y="1056005"/>
            <a:ext cx="11790045" cy="449643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Arial" panose="020B0604020202020204" pitchFamily="34" charset="0"/>
                <a:cs typeface="Arial" panose="020B0604020202020204" pitchFamily="34" charset="0"/>
              </a:rPr>
              <a:t>Result</a:t>
            </a:r>
            <a:endParaRPr lang="en-US" altLang="zh-CN" sz="2800" b="1" spc="3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6</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9" name="图片 8"/>
          <p:cNvPicPr>
            <a:picLocks noChangeAspect="1"/>
          </p:cNvPicPr>
          <p:nvPr/>
        </p:nvPicPr>
        <p:blipFill>
          <a:blip r:embed="rId1"/>
          <a:stretch>
            <a:fillRect/>
          </a:stretch>
        </p:blipFill>
        <p:spPr>
          <a:xfrm>
            <a:off x="2815590" y="849630"/>
            <a:ext cx="6560820" cy="515874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Arial" panose="020B0604020202020204" pitchFamily="34" charset="0"/>
                <a:cs typeface="Arial" panose="020B0604020202020204" pitchFamily="34" charset="0"/>
              </a:rPr>
              <a:t>Deepwriting</a:t>
            </a:r>
            <a:endParaRPr lang="en-US" altLang="zh-CN" sz="2800" b="1" spc="3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7</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文本框 3"/>
          <p:cNvSpPr txBox="1"/>
          <p:nvPr/>
        </p:nvSpPr>
        <p:spPr>
          <a:xfrm>
            <a:off x="1238885" y="979805"/>
            <a:ext cx="6748780" cy="368300"/>
          </a:xfrm>
          <a:prstGeom prst="rect">
            <a:avLst/>
          </a:prstGeom>
          <a:noFill/>
        </p:spPr>
        <p:txBody>
          <a:bodyPr wrap="square" rtlCol="0">
            <a:spAutoFit/>
          </a:bodyPr>
          <a:p>
            <a:r>
              <a:rPr lang="en-US" altLang="zh-CN"/>
              <a:t>https://modelscope.cn/studios/iic/DeepWriting</a:t>
            </a:r>
            <a:endParaRPr lang="en-US" altLang="zh-CN"/>
          </a:p>
        </p:txBody>
      </p:sp>
      <p:pic>
        <p:nvPicPr>
          <p:cNvPr id="10" name="图片 9"/>
          <p:cNvPicPr>
            <a:picLocks noChangeAspect="1"/>
          </p:cNvPicPr>
          <p:nvPr/>
        </p:nvPicPr>
        <p:blipFill>
          <a:blip r:embed="rId1"/>
          <a:stretch>
            <a:fillRect/>
          </a:stretch>
        </p:blipFill>
        <p:spPr>
          <a:xfrm>
            <a:off x="899795" y="1348105"/>
            <a:ext cx="10392410" cy="518287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Arial" panose="020B0604020202020204" pitchFamily="34" charset="0"/>
                <a:cs typeface="Arial" panose="020B0604020202020204" pitchFamily="34" charset="0"/>
              </a:rPr>
              <a:t>Deepwriting</a:t>
            </a:r>
            <a:endParaRPr lang="en-US" altLang="zh-CN" sz="2800" b="1" spc="3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8</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文本框 3"/>
          <p:cNvSpPr txBox="1"/>
          <p:nvPr/>
        </p:nvSpPr>
        <p:spPr>
          <a:xfrm>
            <a:off x="1238885" y="979805"/>
            <a:ext cx="6748780" cy="368300"/>
          </a:xfrm>
          <a:prstGeom prst="rect">
            <a:avLst/>
          </a:prstGeom>
          <a:noFill/>
        </p:spPr>
        <p:txBody>
          <a:bodyPr wrap="square" rtlCol="0">
            <a:spAutoFit/>
          </a:bodyPr>
          <a:p>
            <a:r>
              <a:rPr lang="en-US" altLang="zh-CN"/>
              <a:t>https://modelscope.cn/studios/iic/DeepWriting</a:t>
            </a:r>
            <a:endParaRPr lang="en-US" altLang="zh-CN"/>
          </a:p>
        </p:txBody>
      </p:sp>
      <p:pic>
        <p:nvPicPr>
          <p:cNvPr id="9" name="图片 8"/>
          <p:cNvPicPr>
            <a:picLocks noChangeAspect="1"/>
          </p:cNvPicPr>
          <p:nvPr/>
        </p:nvPicPr>
        <p:blipFill>
          <a:blip r:embed="rId1"/>
          <a:stretch>
            <a:fillRect/>
          </a:stretch>
        </p:blipFill>
        <p:spPr>
          <a:xfrm>
            <a:off x="1200150" y="1409700"/>
            <a:ext cx="9812020" cy="499618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ags/tag1.xml><?xml version="1.0" encoding="utf-8"?>
<p:tagLst xmlns:p="http://schemas.openxmlformats.org/presentationml/2006/main">
  <p:tag name="KSO_WPP_MARK_KEY" val="ce9867bc-ed83-478d-9a86-3e49e93103d7"/>
  <p:tag name="COMMONDATA" val="eyJoZGlkIjoiOGRiMDdjMmZjYzZkZmFiMzc3MTA1ZTBiNzBmZGVlZDAifQ=="/>
</p:tagLst>
</file>

<file path=ppt/theme/theme1.xml><?xml version="1.0" encoding="utf-8"?>
<a:theme xmlns:a="http://schemas.openxmlformats.org/drawingml/2006/main" name="Office 主题">
  <a:themeElements>
    <a:clrScheme name="自定义 4">
      <a:dk1>
        <a:sysClr val="windowText" lastClr="000000"/>
      </a:dk1>
      <a:lt1>
        <a:sysClr val="window" lastClr="FFFFFF"/>
      </a:lt1>
      <a:dk2>
        <a:srgbClr val="44546A"/>
      </a:dk2>
      <a:lt2>
        <a:srgbClr val="E7E6E6"/>
      </a:lt2>
      <a:accent1>
        <a:srgbClr val="0070C0"/>
      </a:accent1>
      <a:accent2>
        <a:srgbClr val="07C1CC"/>
      </a:accent2>
      <a:accent3>
        <a:srgbClr val="839192"/>
      </a:accent3>
      <a:accent4>
        <a:srgbClr val="156595"/>
      </a:accent4>
      <a:accent5>
        <a:srgbClr val="FBD78D"/>
      </a:accent5>
      <a:accent6>
        <a:srgbClr val="F2523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2249</Words>
  <Application>WPS 演示</Application>
  <PresentationFormat>宽屏</PresentationFormat>
  <Paragraphs>165</Paragraphs>
  <Slides>16</Slides>
  <Notes>19</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Arial</vt:lpstr>
      <vt:lpstr>宋体</vt:lpstr>
      <vt:lpstr>Wingdings</vt:lpstr>
      <vt:lpstr>Wingdings</vt:lpstr>
      <vt:lpstr>Arial</vt:lpstr>
      <vt:lpstr>Helvetica</vt:lpstr>
      <vt:lpstr>微软雅黑</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mycomputer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chenjiawei</dc:creator>
  <cp:lastModifiedBy>陈昊旸</cp:lastModifiedBy>
  <cp:revision>60</cp:revision>
  <dcterms:created xsi:type="dcterms:W3CDTF">2016-05-11T01:57:00Z</dcterms:created>
  <dcterms:modified xsi:type="dcterms:W3CDTF">2025-04-23T14:27:49Z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2052-12.1.0.19770</vt:lpwstr>
  </property>
  <property fmtid="{D5CDD505-2E9C-101B-9397-08002B2CF9AE}" pid="3" name="ICV">
    <vt:lpwstr>3FEF140581824DAD8AF4F7F33D1B0CB4_13</vt:lpwstr>
  </property>
</Properties>
</file>

<file path=docProps/thumbnail.jpeg>
</file>